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handoutMasterIdLst>
    <p:handoutMasterId r:id="rId19"/>
  </p:handoutMasterIdLst>
  <p:sldIdLst>
    <p:sldId id="378" r:id="rId2"/>
    <p:sldId id="380" r:id="rId3"/>
    <p:sldId id="418" r:id="rId4"/>
    <p:sldId id="417" r:id="rId5"/>
    <p:sldId id="419" r:id="rId6"/>
    <p:sldId id="421" r:id="rId7"/>
    <p:sldId id="422" r:id="rId8"/>
    <p:sldId id="423" r:id="rId9"/>
    <p:sldId id="424" r:id="rId10"/>
    <p:sldId id="425" r:id="rId11"/>
    <p:sldId id="426" r:id="rId12"/>
    <p:sldId id="427" r:id="rId13"/>
    <p:sldId id="431" r:id="rId14"/>
    <p:sldId id="430" r:id="rId15"/>
    <p:sldId id="429" r:id="rId16"/>
    <p:sldId id="428" r:id="rId17"/>
  </p:sldIdLst>
  <p:sldSz cx="12192000" cy="6858000"/>
  <p:notesSz cx="6681788" cy="98123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C2C04"/>
    <a:srgbClr val="336600"/>
    <a:srgbClr val="7E0000"/>
    <a:srgbClr val="8FA8C6"/>
    <a:srgbClr val="B0C1D7"/>
    <a:srgbClr val="FF4747"/>
    <a:srgbClr val="77933C"/>
    <a:srgbClr val="963D3B"/>
    <a:srgbClr val="B34A47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786" autoAdjust="0"/>
  </p:normalViewPr>
  <p:slideViewPr>
    <p:cSldViewPr snapToGrid="0">
      <p:cViewPr>
        <p:scale>
          <a:sx n="50" d="100"/>
          <a:sy n="50" d="100"/>
        </p:scale>
        <p:origin x="-1224" y="-5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895652" cy="491566"/>
          </a:xfrm>
          <a:prstGeom prst="rect">
            <a:avLst/>
          </a:prstGeom>
        </p:spPr>
        <p:txBody>
          <a:bodyPr vert="horz" lIns="91001" tIns="45501" rIns="91001" bIns="4550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84559" y="1"/>
            <a:ext cx="2895652" cy="491566"/>
          </a:xfrm>
          <a:prstGeom prst="rect">
            <a:avLst/>
          </a:prstGeom>
        </p:spPr>
        <p:txBody>
          <a:bodyPr vert="horz" lIns="91001" tIns="45501" rIns="91001" bIns="45501" rtlCol="0"/>
          <a:lstStyle>
            <a:lvl1pPr algn="r">
              <a:defRPr sz="1200"/>
            </a:lvl1pPr>
          </a:lstStyle>
          <a:p>
            <a:fld id="{F290FA34-A6B8-42FD-A707-9EB30216F8AF}" type="datetimeFigureOut">
              <a:rPr lang="ru-RU" smtClean="0"/>
              <a:t>01.02.2021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20773"/>
            <a:ext cx="2895652" cy="491565"/>
          </a:xfrm>
          <a:prstGeom prst="rect">
            <a:avLst/>
          </a:prstGeom>
        </p:spPr>
        <p:txBody>
          <a:bodyPr vert="horz" lIns="91001" tIns="45501" rIns="91001" bIns="4550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84559" y="9320773"/>
            <a:ext cx="2895652" cy="491565"/>
          </a:xfrm>
          <a:prstGeom prst="rect">
            <a:avLst/>
          </a:prstGeom>
        </p:spPr>
        <p:txBody>
          <a:bodyPr vert="horz" lIns="91001" tIns="45501" rIns="91001" bIns="45501" rtlCol="0" anchor="b"/>
          <a:lstStyle>
            <a:lvl1pPr algn="r">
              <a:defRPr sz="1200"/>
            </a:lvl1pPr>
          </a:lstStyle>
          <a:p>
            <a:fld id="{E6E3CB46-73F0-45CE-88AA-1B4CC0472A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38223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" y="6"/>
            <a:ext cx="2895441" cy="492321"/>
          </a:xfrm>
          <a:prstGeom prst="rect">
            <a:avLst/>
          </a:prstGeom>
        </p:spPr>
        <p:txBody>
          <a:bodyPr vert="horz" lIns="90007" tIns="45004" rIns="90007" bIns="45004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84807" y="6"/>
            <a:ext cx="2895441" cy="492321"/>
          </a:xfrm>
          <a:prstGeom prst="rect">
            <a:avLst/>
          </a:prstGeom>
        </p:spPr>
        <p:txBody>
          <a:bodyPr vert="horz" lIns="90007" tIns="45004" rIns="90007" bIns="45004" rtlCol="0"/>
          <a:lstStyle>
            <a:lvl1pPr algn="r">
              <a:defRPr sz="1200"/>
            </a:lvl1pPr>
          </a:lstStyle>
          <a:p>
            <a:fld id="{F19FD3D5-561A-47D4-A3AC-0ADFCFD74E27}" type="datetimeFigureOut">
              <a:rPr lang="ru-RU" smtClean="0"/>
              <a:t>01.02.2021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96875" y="1227138"/>
            <a:ext cx="5888038" cy="3313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007" tIns="45004" rIns="90007" bIns="45004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8179" y="4722188"/>
            <a:ext cx="5345430" cy="3863608"/>
          </a:xfrm>
          <a:prstGeom prst="rect">
            <a:avLst/>
          </a:prstGeom>
        </p:spPr>
        <p:txBody>
          <a:bodyPr vert="horz" lIns="90007" tIns="45004" rIns="90007" bIns="45004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4" y="9320019"/>
            <a:ext cx="2895441" cy="492320"/>
          </a:xfrm>
          <a:prstGeom prst="rect">
            <a:avLst/>
          </a:prstGeom>
        </p:spPr>
        <p:txBody>
          <a:bodyPr vert="horz" lIns="90007" tIns="45004" rIns="90007" bIns="45004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84807" y="9320019"/>
            <a:ext cx="2895441" cy="492320"/>
          </a:xfrm>
          <a:prstGeom prst="rect">
            <a:avLst/>
          </a:prstGeom>
        </p:spPr>
        <p:txBody>
          <a:bodyPr vert="horz" lIns="90007" tIns="45004" rIns="90007" bIns="45004" rtlCol="0" anchor="b"/>
          <a:lstStyle>
            <a:lvl1pPr algn="r">
              <a:defRPr sz="1200"/>
            </a:lvl1pPr>
          </a:lstStyle>
          <a:p>
            <a:fld id="{8F433AAE-37BB-4CEB-927E-0B30FBA762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3736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11" y="1428"/>
            <a:ext cx="12190189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914400" y="3363691"/>
            <a:ext cx="10363200" cy="1470025"/>
          </a:xfrm>
        </p:spPr>
        <p:txBody>
          <a:bodyPr>
            <a:normAutofit/>
          </a:bodyPr>
          <a:lstStyle>
            <a:lvl1pPr>
              <a:defRPr sz="517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828800" y="4865834"/>
            <a:ext cx="85344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902" b="0">
                <a:solidFill>
                  <a:schemeClr val="bg1"/>
                </a:solidFill>
                <a:latin typeface="+mj-lt"/>
              </a:defRPr>
            </a:lvl1pPr>
            <a:lvl2pPr marL="4728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457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185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914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642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371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100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828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01870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86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356"/>
            </a:lvl1pPr>
            <a:lvl2pPr marL="472859" indent="0">
              <a:buNone/>
              <a:defRPr sz="2902"/>
            </a:lvl2pPr>
            <a:lvl3pPr marL="945718" indent="0">
              <a:buNone/>
              <a:defRPr sz="2449"/>
            </a:lvl3pPr>
            <a:lvl4pPr marL="1418577" indent="0">
              <a:buNone/>
              <a:defRPr sz="2086"/>
            </a:lvl4pPr>
            <a:lvl5pPr marL="1891436" indent="0">
              <a:buNone/>
              <a:defRPr sz="2086"/>
            </a:lvl5pPr>
            <a:lvl6pPr marL="2364294" indent="0">
              <a:buNone/>
              <a:defRPr sz="2086"/>
            </a:lvl6pPr>
            <a:lvl7pPr marL="2837154" indent="0">
              <a:buNone/>
              <a:defRPr sz="2086"/>
            </a:lvl7pPr>
            <a:lvl8pPr marL="3310013" indent="0">
              <a:buNone/>
              <a:defRPr sz="2086"/>
            </a:lvl8pPr>
            <a:lvl9pPr marL="3782871" indent="0">
              <a:buNone/>
              <a:defRPr sz="2086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51"/>
            </a:lvl1pPr>
            <a:lvl2pPr marL="472859" indent="0">
              <a:buNone/>
              <a:defRPr sz="1270"/>
            </a:lvl2pPr>
            <a:lvl3pPr marL="945718" indent="0">
              <a:buNone/>
              <a:defRPr sz="998"/>
            </a:lvl3pPr>
            <a:lvl4pPr marL="1418577" indent="0">
              <a:buNone/>
              <a:defRPr sz="907"/>
            </a:lvl4pPr>
            <a:lvl5pPr marL="1891436" indent="0">
              <a:buNone/>
              <a:defRPr sz="907"/>
            </a:lvl5pPr>
            <a:lvl6pPr marL="2364294" indent="0">
              <a:buNone/>
              <a:defRPr sz="907"/>
            </a:lvl6pPr>
            <a:lvl7pPr marL="2837154" indent="0">
              <a:buNone/>
              <a:defRPr sz="907"/>
            </a:lvl7pPr>
            <a:lvl8pPr marL="3310013" indent="0">
              <a:buNone/>
              <a:defRPr sz="907"/>
            </a:lvl8pPr>
            <a:lvl9pPr marL="3782871" indent="0">
              <a:buNone/>
              <a:defRPr sz="907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704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8727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0337800" y="303213"/>
            <a:ext cx="3206751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13317" y="303213"/>
            <a:ext cx="9421283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0005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12" y="1914"/>
            <a:ext cx="12190191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49" y="1606873"/>
            <a:ext cx="9760919" cy="4829253"/>
          </a:xfrm>
        </p:spPr>
        <p:txBody>
          <a:bodyPr/>
          <a:lstStyle>
            <a:lvl1pPr marL="329613" indent="0">
              <a:buFontTx/>
              <a:buNone/>
              <a:defRPr b="1">
                <a:latin typeface="+mj-lt"/>
              </a:defRPr>
            </a:lvl1pPr>
            <a:lvl2pPr marL="326733" indent="2880">
              <a:defRPr>
                <a:latin typeface="+mj-lt"/>
              </a:defRPr>
            </a:lvl2pPr>
            <a:lvl3pPr marL="569984" indent="-236054">
              <a:tabLst/>
              <a:defRPr>
                <a:latin typeface="+mj-lt"/>
              </a:defRPr>
            </a:lvl3pPr>
            <a:lvl4pPr marL="0" indent="326733">
              <a:lnSpc>
                <a:spcPts val="1633"/>
              </a:lnSpc>
              <a:spcBef>
                <a:spcPts val="363"/>
              </a:spcBef>
              <a:defRPr>
                <a:latin typeface="+mj-lt"/>
              </a:defRPr>
            </a:lvl4pPr>
            <a:lvl5pPr>
              <a:lnSpc>
                <a:spcPts val="1633"/>
              </a:lnSpc>
              <a:spcBef>
                <a:spcPts val="36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7902186" y="5127078"/>
            <a:ext cx="1231491" cy="376853"/>
          </a:xfrm>
          <a:prstGeom prst="rect">
            <a:avLst/>
          </a:prstGeom>
          <a:noFill/>
        </p:spPr>
        <p:txBody>
          <a:bodyPr wrap="square" lIns="82906" tIns="41453" rIns="82906" bIns="41453" rtlCol="0">
            <a:noAutofit/>
          </a:bodyPr>
          <a:lstStyle/>
          <a:p>
            <a:pPr defTabSz="945718"/>
            <a:endParaRPr lang="ru-RU" sz="1905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1096847" y="501071"/>
            <a:ext cx="9782922" cy="1105803"/>
          </a:xfrm>
        </p:spPr>
        <p:txBody>
          <a:bodyPr/>
          <a:lstStyle>
            <a:lvl1pPr marL="0" marR="0" indent="0" defTabSz="94571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898"/>
            </a:lvl1pPr>
          </a:lstStyle>
          <a:p>
            <a:pPr marL="0" marR="0" lvl="0" indent="0" defTabSz="94571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354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930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3" y="472"/>
            <a:ext cx="12190191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6849" y="1606873"/>
            <a:ext cx="9760919" cy="4829253"/>
          </a:xfrm>
        </p:spPr>
        <p:txBody>
          <a:bodyPr/>
          <a:lstStyle>
            <a:lvl1pPr marL="329613" indent="0">
              <a:buFontTx/>
              <a:buNone/>
              <a:defRPr b="1">
                <a:latin typeface="+mj-lt"/>
              </a:defRPr>
            </a:lvl1pPr>
            <a:lvl2pPr marL="329613" indent="0">
              <a:defRPr>
                <a:latin typeface="+mj-lt"/>
              </a:defRPr>
            </a:lvl2pPr>
            <a:lvl3pPr marL="569984" indent="-236054">
              <a:defRPr>
                <a:latin typeface="+mj-lt"/>
              </a:defRPr>
            </a:lvl3pPr>
            <a:lvl4pPr marL="0" indent="326733">
              <a:defRPr>
                <a:latin typeface="+mj-lt"/>
              </a:defRPr>
            </a:lvl4pPr>
            <a:lvl5pPr marL="1301176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1095901" y="501071"/>
            <a:ext cx="9783869" cy="1105803"/>
          </a:xfrm>
        </p:spPr>
        <p:txBody>
          <a:bodyPr/>
          <a:lstStyle>
            <a:lvl1pPr marL="0" marR="0" indent="0" defTabSz="94571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898"/>
            </a:lvl1pPr>
          </a:lstStyle>
          <a:p>
            <a:pPr marL="0" marR="0" lvl="0" indent="0" defTabSz="94571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354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091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3" y="2"/>
            <a:ext cx="12190191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9" y="1012506"/>
            <a:ext cx="9760919" cy="2024630"/>
          </a:xfrm>
        </p:spPr>
        <p:txBody>
          <a:bodyPr anchor="t"/>
          <a:lstStyle>
            <a:lvl1pPr algn="l">
              <a:defRPr sz="4172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6849" y="3429720"/>
            <a:ext cx="9760919" cy="3006404"/>
          </a:xfrm>
        </p:spPr>
        <p:txBody>
          <a:bodyPr anchor="t"/>
          <a:lstStyle>
            <a:lvl1pPr marL="0" indent="0">
              <a:buNone/>
              <a:defRPr sz="2086">
                <a:solidFill>
                  <a:schemeClr val="tx1">
                    <a:tint val="75000"/>
                  </a:schemeClr>
                </a:solidFill>
              </a:defRPr>
            </a:lvl1pPr>
            <a:lvl2pPr marL="472859" indent="0">
              <a:buNone/>
              <a:defRPr sz="1905">
                <a:solidFill>
                  <a:schemeClr val="tx1">
                    <a:tint val="75000"/>
                  </a:schemeClr>
                </a:solidFill>
              </a:defRPr>
            </a:lvl2pPr>
            <a:lvl3pPr marL="945718" indent="0">
              <a:buNone/>
              <a:defRPr sz="1633">
                <a:solidFill>
                  <a:schemeClr val="tx1">
                    <a:tint val="75000"/>
                  </a:schemeClr>
                </a:solidFill>
              </a:defRPr>
            </a:lvl3pPr>
            <a:lvl4pPr marL="1418577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4pPr>
            <a:lvl5pPr marL="1891436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5pPr>
            <a:lvl6pPr marL="2364294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6pPr>
            <a:lvl7pPr marL="2837154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7pPr>
            <a:lvl8pPr marL="3310013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8pPr>
            <a:lvl9pPr marL="3782871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82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12" y="1914"/>
            <a:ext cx="12190191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7" y="501068"/>
            <a:ext cx="978292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96847" y="1606871"/>
            <a:ext cx="4827685" cy="4695797"/>
          </a:xfrm>
        </p:spPr>
        <p:txBody>
          <a:bodyPr/>
          <a:lstStyle>
            <a:lvl1pPr>
              <a:defRPr sz="2902"/>
            </a:lvl1pPr>
            <a:lvl2pPr>
              <a:defRPr sz="2449"/>
            </a:lvl2pPr>
            <a:lvl3pPr>
              <a:defRPr sz="2086"/>
            </a:lvl3pPr>
            <a:lvl4pPr>
              <a:defRPr sz="1905"/>
            </a:lvl4pPr>
            <a:lvl5pPr>
              <a:defRPr sz="1905"/>
            </a:lvl5pPr>
            <a:lvl6pPr>
              <a:defRPr sz="1905"/>
            </a:lvl6pPr>
            <a:lvl7pPr>
              <a:defRPr sz="1905"/>
            </a:lvl7pPr>
            <a:lvl8pPr>
              <a:defRPr sz="1905"/>
            </a:lvl8pPr>
            <a:lvl9pPr>
              <a:defRPr sz="190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19908" y="1606871"/>
            <a:ext cx="4859863" cy="4695797"/>
          </a:xfrm>
        </p:spPr>
        <p:txBody>
          <a:bodyPr/>
          <a:lstStyle>
            <a:lvl1pPr>
              <a:defRPr sz="2902"/>
            </a:lvl1pPr>
            <a:lvl2pPr>
              <a:defRPr sz="2449"/>
            </a:lvl2pPr>
            <a:lvl3pPr>
              <a:defRPr sz="2086"/>
            </a:lvl3pPr>
            <a:lvl4pPr>
              <a:defRPr sz="1905"/>
            </a:lvl4pPr>
            <a:lvl5pPr>
              <a:defRPr sz="1905"/>
            </a:lvl5pPr>
            <a:lvl6pPr>
              <a:defRPr sz="1905"/>
            </a:lvl6pPr>
            <a:lvl7pPr>
              <a:defRPr sz="1905"/>
            </a:lvl7pPr>
            <a:lvl8pPr>
              <a:defRPr sz="1905"/>
            </a:lvl8pPr>
            <a:lvl9pPr>
              <a:defRPr sz="190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2584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8" y="501067"/>
            <a:ext cx="10485554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6849" y="1606871"/>
            <a:ext cx="4899670" cy="568003"/>
          </a:xfrm>
        </p:spPr>
        <p:txBody>
          <a:bodyPr anchor="b"/>
          <a:lstStyle>
            <a:lvl1pPr marL="0" indent="0">
              <a:buNone/>
              <a:defRPr sz="2449" b="1"/>
            </a:lvl1pPr>
            <a:lvl2pPr marL="472859" indent="0">
              <a:buNone/>
              <a:defRPr sz="2086" b="1"/>
            </a:lvl2pPr>
            <a:lvl3pPr marL="945718" indent="0">
              <a:buNone/>
              <a:defRPr sz="1905" b="1"/>
            </a:lvl3pPr>
            <a:lvl4pPr marL="1418577" indent="0">
              <a:buNone/>
              <a:defRPr sz="1633" b="1"/>
            </a:lvl4pPr>
            <a:lvl5pPr marL="1891436" indent="0">
              <a:buNone/>
              <a:defRPr sz="1633" b="1"/>
            </a:lvl5pPr>
            <a:lvl6pPr marL="2364294" indent="0">
              <a:buNone/>
              <a:defRPr sz="1633" b="1"/>
            </a:lvl6pPr>
            <a:lvl7pPr marL="2837154" indent="0">
              <a:buNone/>
              <a:defRPr sz="1633" b="1"/>
            </a:lvl7pPr>
            <a:lvl8pPr marL="3310013" indent="0">
              <a:buNone/>
              <a:defRPr sz="1633" b="1"/>
            </a:lvl8pPr>
            <a:lvl9pPr marL="3782871" indent="0">
              <a:buNone/>
              <a:defRPr sz="1633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096849" y="2174876"/>
            <a:ext cx="4899670" cy="4261248"/>
          </a:xfrm>
        </p:spPr>
        <p:txBody>
          <a:bodyPr/>
          <a:lstStyle>
            <a:lvl1pPr>
              <a:defRPr sz="2449"/>
            </a:lvl1pPr>
            <a:lvl2pPr>
              <a:defRPr sz="2086"/>
            </a:lvl2pPr>
            <a:lvl3pPr>
              <a:defRPr sz="1905"/>
            </a:lvl3pPr>
            <a:lvl4pPr>
              <a:defRPr sz="1633"/>
            </a:lvl4pPr>
            <a:lvl5pPr>
              <a:defRPr sz="1633"/>
            </a:lvl5pPr>
            <a:lvl6pPr>
              <a:defRPr sz="1633"/>
            </a:lvl6pPr>
            <a:lvl7pPr>
              <a:defRPr sz="1633"/>
            </a:lvl7pPr>
            <a:lvl8pPr>
              <a:defRPr sz="1633"/>
            </a:lvl8pPr>
            <a:lvl9pPr>
              <a:defRPr sz="1633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096003" y="1606871"/>
            <a:ext cx="4783767" cy="568003"/>
          </a:xfrm>
        </p:spPr>
        <p:txBody>
          <a:bodyPr anchor="b"/>
          <a:lstStyle>
            <a:lvl1pPr marL="0" indent="0">
              <a:buNone/>
              <a:defRPr sz="2449" b="1"/>
            </a:lvl1pPr>
            <a:lvl2pPr marL="472859" indent="0">
              <a:buNone/>
              <a:defRPr sz="2086" b="1"/>
            </a:lvl2pPr>
            <a:lvl3pPr marL="945718" indent="0">
              <a:buNone/>
              <a:defRPr sz="1905" b="1"/>
            </a:lvl3pPr>
            <a:lvl4pPr marL="1418577" indent="0">
              <a:buNone/>
              <a:defRPr sz="1633" b="1"/>
            </a:lvl4pPr>
            <a:lvl5pPr marL="1891436" indent="0">
              <a:buNone/>
              <a:defRPr sz="1633" b="1"/>
            </a:lvl5pPr>
            <a:lvl6pPr marL="2364294" indent="0">
              <a:buNone/>
              <a:defRPr sz="1633" b="1"/>
            </a:lvl6pPr>
            <a:lvl7pPr marL="2837154" indent="0">
              <a:buNone/>
              <a:defRPr sz="1633" b="1"/>
            </a:lvl7pPr>
            <a:lvl8pPr marL="3310013" indent="0">
              <a:buNone/>
              <a:defRPr sz="1633" b="1"/>
            </a:lvl8pPr>
            <a:lvl9pPr marL="3782871" indent="0">
              <a:buNone/>
              <a:defRPr sz="1633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096003" y="2188098"/>
            <a:ext cx="4783767" cy="4248026"/>
          </a:xfrm>
        </p:spPr>
        <p:txBody>
          <a:bodyPr/>
          <a:lstStyle>
            <a:lvl1pPr>
              <a:defRPr sz="2449"/>
            </a:lvl1pPr>
            <a:lvl2pPr>
              <a:defRPr sz="2086"/>
            </a:lvl2pPr>
            <a:lvl3pPr>
              <a:defRPr sz="1905"/>
            </a:lvl3pPr>
            <a:lvl4pPr>
              <a:defRPr sz="1633"/>
            </a:lvl4pPr>
            <a:lvl5pPr>
              <a:defRPr sz="1633"/>
            </a:lvl5pPr>
            <a:lvl6pPr>
              <a:defRPr sz="1633"/>
            </a:lvl6pPr>
            <a:lvl7pPr>
              <a:defRPr sz="1633"/>
            </a:lvl7pPr>
            <a:lvl8pPr>
              <a:defRPr sz="1633"/>
            </a:lvl8pPr>
            <a:lvl9pPr>
              <a:defRPr sz="1633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3805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812" y="1914"/>
            <a:ext cx="12190191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848" y="501068"/>
            <a:ext cx="10485554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0383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921397" y="5872591"/>
            <a:ext cx="756571" cy="653106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>
            <a:lvl1pPr algn="ctr">
              <a:defRPr sz="2449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604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4" y="273050"/>
            <a:ext cx="4011084" cy="1162050"/>
          </a:xfrm>
        </p:spPr>
        <p:txBody>
          <a:bodyPr anchor="b"/>
          <a:lstStyle>
            <a:lvl1pPr algn="l">
              <a:defRPr sz="2086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356"/>
            </a:lvl1pPr>
            <a:lvl2pPr>
              <a:defRPr sz="2902"/>
            </a:lvl2pPr>
            <a:lvl3pPr>
              <a:defRPr sz="2449"/>
            </a:lvl3pPr>
            <a:lvl4pPr>
              <a:defRPr sz="2086"/>
            </a:lvl4pPr>
            <a:lvl5pPr>
              <a:defRPr sz="2086"/>
            </a:lvl5pPr>
            <a:lvl6pPr>
              <a:defRPr sz="2086"/>
            </a:lvl6pPr>
            <a:lvl7pPr>
              <a:defRPr sz="2086"/>
            </a:lvl7pPr>
            <a:lvl8pPr>
              <a:defRPr sz="2086"/>
            </a:lvl8pPr>
            <a:lvl9pPr>
              <a:defRPr sz="2086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4" y="1435100"/>
            <a:ext cx="4011084" cy="4691063"/>
          </a:xfrm>
        </p:spPr>
        <p:txBody>
          <a:bodyPr/>
          <a:lstStyle>
            <a:lvl1pPr marL="0" indent="0">
              <a:buNone/>
              <a:defRPr sz="1451"/>
            </a:lvl1pPr>
            <a:lvl2pPr marL="472859" indent="0">
              <a:buNone/>
              <a:defRPr sz="1270"/>
            </a:lvl2pPr>
            <a:lvl3pPr marL="945718" indent="0">
              <a:buNone/>
              <a:defRPr sz="998"/>
            </a:lvl3pPr>
            <a:lvl4pPr marL="1418577" indent="0">
              <a:buNone/>
              <a:defRPr sz="907"/>
            </a:lvl4pPr>
            <a:lvl5pPr marL="1891436" indent="0">
              <a:buNone/>
              <a:defRPr sz="907"/>
            </a:lvl5pPr>
            <a:lvl6pPr marL="2364294" indent="0">
              <a:buNone/>
              <a:defRPr sz="907"/>
            </a:lvl6pPr>
            <a:lvl7pPr marL="2837154" indent="0">
              <a:buNone/>
              <a:defRPr sz="907"/>
            </a:lvl7pPr>
            <a:lvl8pPr marL="3310013" indent="0">
              <a:buNone/>
              <a:defRPr sz="907"/>
            </a:lvl8pPr>
            <a:lvl9pPr marL="3782871" indent="0">
              <a:buNone/>
              <a:defRPr sz="907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473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7941" y="490023"/>
            <a:ext cx="9791830" cy="1110281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87941" y="1600200"/>
            <a:ext cx="9791830" cy="4835924"/>
          </a:xfrm>
          <a:prstGeom prst="rect">
            <a:avLst/>
          </a:prstGeom>
        </p:spPr>
        <p:txBody>
          <a:bodyPr vert="horz" lIns="104269" tIns="52135" rIns="104269" bIns="52135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2" y="6356353"/>
            <a:ext cx="2844800" cy="365125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l">
              <a:defRPr sz="12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45718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3" y="6356353"/>
            <a:ext cx="3860800" cy="365125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ctr">
              <a:defRPr sz="12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45718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098777" y="6041425"/>
            <a:ext cx="826282" cy="631834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>
            <a:lvl1pPr algn="ctr">
              <a:lnSpc>
                <a:spcPts val="2177"/>
              </a:lnSpc>
              <a:defRPr sz="2449">
                <a:solidFill>
                  <a:schemeClr val="bg1"/>
                </a:solidFill>
              </a:defRPr>
            </a:lvl1pPr>
          </a:lstStyle>
          <a:p>
            <a:pPr defTabSz="945718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945718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536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l" defTabSz="945718" rtl="0" eaLnBrk="1" latinLnBrk="0" hangingPunct="1">
        <a:lnSpc>
          <a:spcPts val="4715"/>
        </a:lnSpc>
        <a:spcBef>
          <a:spcPct val="0"/>
        </a:spcBef>
        <a:buNone/>
        <a:defRPr sz="3809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29613" indent="0" algn="l" defTabSz="945718" rtl="0" eaLnBrk="1" latinLnBrk="0" hangingPunct="1">
        <a:spcBef>
          <a:spcPct val="20000"/>
        </a:spcBef>
        <a:buFont typeface="+mj-lt"/>
        <a:buNone/>
        <a:defRPr sz="3356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29613" indent="0" algn="l" defTabSz="945718" rtl="0" eaLnBrk="1" latinLnBrk="0" hangingPunct="1">
        <a:spcBef>
          <a:spcPct val="20000"/>
        </a:spcBef>
        <a:buFont typeface="Arial" pitchFamily="34" charset="0"/>
        <a:buNone/>
        <a:defRPr sz="2177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646271" indent="-236054" algn="l" defTabSz="945718" rtl="0" eaLnBrk="1" latinLnBrk="0" hangingPunct="1">
        <a:spcBef>
          <a:spcPct val="20000"/>
        </a:spcBef>
        <a:buFont typeface="Arial" pitchFamily="34" charset="0"/>
        <a:buChar char="•"/>
        <a:defRPr sz="2177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26733" algn="just" defTabSz="945718" rtl="0" eaLnBrk="1" latinLnBrk="0" hangingPunct="1">
        <a:lnSpc>
          <a:spcPts val="1633"/>
        </a:lnSpc>
        <a:spcBef>
          <a:spcPts val="363"/>
        </a:spcBef>
        <a:buFont typeface="Arial" pitchFamily="34" charset="0"/>
        <a:buNone/>
        <a:tabLst/>
        <a:defRPr sz="1451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301176" indent="0" algn="l" defTabSz="945718" rtl="0" eaLnBrk="1" latinLnBrk="0" hangingPunct="1">
        <a:lnSpc>
          <a:spcPts val="1633"/>
        </a:lnSpc>
        <a:spcBef>
          <a:spcPts val="363"/>
        </a:spcBef>
        <a:buFont typeface="Arial" pitchFamily="34" charset="0"/>
        <a:buNone/>
        <a:defRPr sz="127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600725" indent="-236430" algn="l" defTabSz="945718" rtl="0" eaLnBrk="1" latinLnBrk="0" hangingPunct="1">
        <a:spcBef>
          <a:spcPct val="20000"/>
        </a:spcBef>
        <a:buFont typeface="Arial" pitchFamily="34" charset="0"/>
        <a:buChar char="•"/>
        <a:defRPr sz="2086" kern="1200">
          <a:solidFill>
            <a:schemeClr val="tx1"/>
          </a:solidFill>
          <a:latin typeface="+mn-lt"/>
          <a:ea typeface="+mn-ea"/>
          <a:cs typeface="+mn-cs"/>
        </a:defRPr>
      </a:lvl6pPr>
      <a:lvl7pPr marL="3073583" indent="-236430" algn="l" defTabSz="945718" rtl="0" eaLnBrk="1" latinLnBrk="0" hangingPunct="1">
        <a:spcBef>
          <a:spcPct val="20000"/>
        </a:spcBef>
        <a:buFont typeface="Arial" pitchFamily="34" charset="0"/>
        <a:buChar char="•"/>
        <a:defRPr sz="2086" kern="1200">
          <a:solidFill>
            <a:schemeClr val="tx1"/>
          </a:solidFill>
          <a:latin typeface="+mn-lt"/>
          <a:ea typeface="+mn-ea"/>
          <a:cs typeface="+mn-cs"/>
        </a:defRPr>
      </a:lvl7pPr>
      <a:lvl8pPr marL="3546443" indent="-236430" algn="l" defTabSz="945718" rtl="0" eaLnBrk="1" latinLnBrk="0" hangingPunct="1">
        <a:spcBef>
          <a:spcPct val="20000"/>
        </a:spcBef>
        <a:buFont typeface="Arial" pitchFamily="34" charset="0"/>
        <a:buChar char="•"/>
        <a:defRPr sz="2086" kern="1200">
          <a:solidFill>
            <a:schemeClr val="tx1"/>
          </a:solidFill>
          <a:latin typeface="+mn-lt"/>
          <a:ea typeface="+mn-ea"/>
          <a:cs typeface="+mn-cs"/>
        </a:defRPr>
      </a:lvl8pPr>
      <a:lvl9pPr marL="4019302" indent="-236430" algn="l" defTabSz="945718" rtl="0" eaLnBrk="1" latinLnBrk="0" hangingPunct="1">
        <a:spcBef>
          <a:spcPct val="20000"/>
        </a:spcBef>
        <a:buFont typeface="Arial" pitchFamily="34" charset="0"/>
        <a:buChar char="•"/>
        <a:defRPr sz="208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1pPr>
      <a:lvl2pPr marL="472859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2pPr>
      <a:lvl3pPr marL="945718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3pPr>
      <a:lvl4pPr marL="1418577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4pPr>
      <a:lvl5pPr marL="1891436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5pPr>
      <a:lvl6pPr marL="2364294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6pPr>
      <a:lvl7pPr marL="2837154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7pPr>
      <a:lvl8pPr marL="3310013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8pPr>
      <a:lvl9pPr marL="3782871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1277" y="3029394"/>
            <a:ext cx="11189109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 smtClean="0"/>
              <a:t>Актуальные </a:t>
            </a:r>
            <a:r>
              <a:rPr lang="ru-RU" sz="4800" dirty="0"/>
              <a:t>вопросы урегулирования </a:t>
            </a:r>
            <a:br>
              <a:rPr lang="ru-RU" sz="4800" dirty="0"/>
            </a:br>
            <a:r>
              <a:rPr lang="ru-RU" sz="4800" dirty="0"/>
              <a:t>и взыскания задолженности </a:t>
            </a: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>по </a:t>
            </a:r>
            <a:r>
              <a:rPr lang="ru-RU" sz="4800" dirty="0"/>
              <a:t>налогам и </a:t>
            </a:r>
            <a:r>
              <a:rPr lang="ru-RU" sz="4800" dirty="0" smtClean="0"/>
              <a:t>сборам</a:t>
            </a:r>
            <a:endParaRPr lang="ru-RU" sz="4800" dirty="0">
              <a:latin typeface="Arial Narrow" panose="020B060602020203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>
                <a:latin typeface="Arial Narrow" panose="020B0606020202030204" pitchFamily="34" charset="0"/>
              </a:rPr>
              <a:t>Начальник правового отдела </a:t>
            </a:r>
          </a:p>
          <a:p>
            <a:r>
              <a:rPr lang="ru-RU" dirty="0" smtClean="0">
                <a:latin typeface="Arial Narrow" panose="020B0606020202030204" pitchFamily="34" charset="0"/>
              </a:rPr>
              <a:t>Межрайонной ИФНС № 12 по Удмуртской Республике</a:t>
            </a:r>
          </a:p>
          <a:p>
            <a:r>
              <a:rPr lang="ru-RU" sz="4000" b="1" dirty="0" smtClean="0">
                <a:latin typeface="Arial Narrow" panose="020B0606020202030204" pitchFamily="34" charset="0"/>
              </a:rPr>
              <a:t>П.П. Пономарев</a:t>
            </a:r>
            <a:endParaRPr lang="ru-RU" sz="4000" b="1" dirty="0">
              <a:latin typeface="Arial Narrow" panose="020B060602020203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41290" t="26093" r="46210" b="55412"/>
          <a:stretch/>
        </p:blipFill>
        <p:spPr>
          <a:xfrm>
            <a:off x="4680153" y="364851"/>
            <a:ext cx="2610883" cy="2664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49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10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097280" y="1257300"/>
            <a:ext cx="1668780" cy="7772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РАЗМЕР </a:t>
            </a:r>
          </a:p>
          <a:p>
            <a:pPr algn="ctr"/>
            <a:r>
              <a:rPr lang="ru-RU" b="1" dirty="0" smtClean="0"/>
              <a:t>ПЕНИ</a:t>
            </a:r>
            <a:endParaRPr lang="ru-RU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848100" y="914400"/>
            <a:ext cx="2202180" cy="1463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СУММА</a:t>
            </a:r>
          </a:p>
          <a:p>
            <a:pPr algn="ctr"/>
            <a:r>
              <a:rPr lang="ru-RU" b="1" dirty="0" smtClean="0"/>
              <a:t>НЕУПЛАЧЕННОГО</a:t>
            </a:r>
          </a:p>
          <a:p>
            <a:pPr algn="ctr"/>
            <a:r>
              <a:rPr lang="ru-RU" b="1" dirty="0" smtClean="0"/>
              <a:t>НАЛОГА</a:t>
            </a:r>
            <a:endParaRPr lang="ru-RU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625590" y="920771"/>
            <a:ext cx="2202180" cy="1463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КОЛИЧЕСТВО КАЛЕНДАРНЫХ ДНЕЙ ПРОСРОЧКИ</a:t>
            </a:r>
            <a:endParaRPr lang="ru-RU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509759" y="914400"/>
            <a:ext cx="1423711" cy="1463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СТАВКА</a:t>
            </a:r>
          </a:p>
          <a:p>
            <a:pPr algn="ctr"/>
            <a:r>
              <a:rPr lang="ru-RU" b="1" dirty="0" smtClean="0"/>
              <a:t>ПЕНИ</a:t>
            </a:r>
            <a:endParaRPr lang="ru-RU" b="1" dirty="0"/>
          </a:p>
        </p:txBody>
      </p:sp>
      <p:sp>
        <p:nvSpPr>
          <p:cNvPr id="5" name="Умножение 4"/>
          <p:cNvSpPr/>
          <p:nvPr/>
        </p:nvSpPr>
        <p:spPr>
          <a:xfrm>
            <a:off x="6050280" y="1377971"/>
            <a:ext cx="575310" cy="509259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множение 9"/>
          <p:cNvSpPr/>
          <p:nvPr/>
        </p:nvSpPr>
        <p:spPr>
          <a:xfrm>
            <a:off x="8926400" y="1377970"/>
            <a:ext cx="575310" cy="509259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 8"/>
          <p:cNvSpPr/>
          <p:nvPr/>
        </p:nvSpPr>
        <p:spPr>
          <a:xfrm>
            <a:off x="2842260" y="1401439"/>
            <a:ext cx="789039" cy="488961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6250" y="2743200"/>
            <a:ext cx="11029950" cy="321945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200" b="1" dirty="0" smtClean="0">
                <a:solidFill>
                  <a:srgbClr val="7E0000"/>
                </a:solidFill>
                <a:latin typeface="+mj-lt"/>
                <a:ea typeface="+mj-ea"/>
                <a:cs typeface="+mj-cs"/>
              </a:rPr>
              <a:t>Ставка пени:</a:t>
            </a:r>
          </a:p>
          <a:p>
            <a:pPr defTabSz="1043056">
              <a:spcBef>
                <a:spcPct val="0"/>
              </a:spcBef>
            </a:pPr>
            <a:endParaRPr lang="ru-RU" sz="2200" b="1" dirty="0" smtClean="0">
              <a:solidFill>
                <a:srgbClr val="7E0000"/>
              </a:solidFill>
              <a:latin typeface="+mj-lt"/>
              <a:ea typeface="+mj-ea"/>
              <a:cs typeface="+mj-cs"/>
            </a:endParaRPr>
          </a:p>
          <a:p>
            <a:pPr defTabSz="1043056">
              <a:spcBef>
                <a:spcPct val="0"/>
              </a:spcBef>
            </a:pPr>
            <a:r>
              <a:rPr lang="ru-RU" sz="2200" b="1" dirty="0" smtClean="0">
                <a:solidFill>
                  <a:srgbClr val="7E0000"/>
                </a:solidFill>
                <a:latin typeface="+mj-lt"/>
                <a:ea typeface="+mj-ea"/>
                <a:cs typeface="+mj-cs"/>
              </a:rPr>
              <a:t>Для </a:t>
            </a:r>
            <a:r>
              <a:rPr lang="ru-RU" sz="2200" b="1" dirty="0">
                <a:solidFill>
                  <a:srgbClr val="7E0000"/>
                </a:solidFill>
                <a:latin typeface="+mj-lt"/>
                <a:ea typeface="+mj-ea"/>
                <a:cs typeface="+mj-cs"/>
              </a:rPr>
              <a:t>физических лиц и индивидуальных предпринимателей </a:t>
            </a:r>
            <a:endParaRPr lang="ru-RU" sz="2200" b="1" dirty="0" smtClean="0">
              <a:solidFill>
                <a:srgbClr val="7E0000"/>
              </a:solidFill>
              <a:latin typeface="+mj-lt"/>
              <a:ea typeface="+mj-ea"/>
              <a:cs typeface="+mj-cs"/>
            </a:endParaRPr>
          </a:p>
          <a:p>
            <a:pPr defTabSz="1043056">
              <a:spcBef>
                <a:spcPct val="0"/>
              </a:spcBef>
            </a:pPr>
            <a:r>
              <a:rPr lang="ru-RU" sz="2200" b="1" dirty="0" smtClean="0">
                <a:solidFill>
                  <a:srgbClr val="7E0000"/>
                </a:solidFill>
                <a:latin typeface="+mj-lt"/>
                <a:ea typeface="+mj-ea"/>
                <a:cs typeface="+mj-cs"/>
              </a:rPr>
              <a:t>1/300 </a:t>
            </a:r>
            <a:r>
              <a:rPr lang="ru-RU" sz="2200" b="1" dirty="0">
                <a:solidFill>
                  <a:srgbClr val="7E0000"/>
                </a:solidFill>
                <a:latin typeface="+mj-lt"/>
                <a:ea typeface="+mj-ea"/>
                <a:cs typeface="+mj-cs"/>
              </a:rPr>
              <a:t>ставки </a:t>
            </a:r>
            <a:r>
              <a:rPr lang="ru-RU" sz="2200" b="1" dirty="0" smtClean="0">
                <a:solidFill>
                  <a:srgbClr val="7E0000"/>
                </a:solidFill>
                <a:latin typeface="+mj-lt"/>
                <a:ea typeface="+mj-ea"/>
                <a:cs typeface="+mj-cs"/>
              </a:rPr>
              <a:t>рефинансирования ЦБ РФ</a:t>
            </a:r>
            <a:endParaRPr lang="ru-RU" sz="2200" b="1" dirty="0">
              <a:solidFill>
                <a:srgbClr val="7E0000"/>
              </a:solidFill>
              <a:latin typeface="+mj-lt"/>
              <a:ea typeface="+mj-ea"/>
              <a:cs typeface="+mj-cs"/>
            </a:endParaRPr>
          </a:p>
          <a:p>
            <a:pPr defTabSz="1043056">
              <a:spcBef>
                <a:spcPct val="0"/>
              </a:spcBef>
            </a:pPr>
            <a:endParaRPr lang="ru-RU" sz="2200" b="1" dirty="0" smtClean="0">
              <a:solidFill>
                <a:srgbClr val="7E0000"/>
              </a:solidFill>
              <a:latin typeface="+mj-lt"/>
              <a:ea typeface="+mj-ea"/>
              <a:cs typeface="+mj-cs"/>
            </a:endParaRPr>
          </a:p>
          <a:p>
            <a:pPr defTabSz="1043056">
              <a:spcBef>
                <a:spcPct val="0"/>
              </a:spcBef>
            </a:pPr>
            <a:r>
              <a:rPr lang="ru-RU" sz="2200" b="1" dirty="0" smtClean="0">
                <a:solidFill>
                  <a:srgbClr val="7E0000"/>
                </a:solidFill>
                <a:latin typeface="+mj-lt"/>
                <a:ea typeface="+mj-ea"/>
                <a:cs typeface="+mj-cs"/>
              </a:rPr>
              <a:t>Для </a:t>
            </a:r>
            <a:r>
              <a:rPr lang="ru-RU" sz="2200" b="1" dirty="0">
                <a:solidFill>
                  <a:srgbClr val="7E0000"/>
                </a:solidFill>
                <a:latin typeface="+mj-lt"/>
                <a:ea typeface="+mj-ea"/>
                <a:cs typeface="+mj-cs"/>
              </a:rPr>
              <a:t>организаций </a:t>
            </a:r>
            <a:endParaRPr lang="ru-RU" sz="2200" b="1" dirty="0" smtClean="0">
              <a:solidFill>
                <a:srgbClr val="7E0000"/>
              </a:solidFill>
              <a:latin typeface="+mj-lt"/>
              <a:ea typeface="+mj-ea"/>
              <a:cs typeface="+mj-cs"/>
            </a:endParaRPr>
          </a:p>
          <a:p>
            <a:pPr defTabSz="1043056">
              <a:spcBef>
                <a:spcPct val="0"/>
              </a:spcBef>
            </a:pPr>
            <a:r>
              <a:rPr lang="ru-RU" sz="2200" b="1" dirty="0" smtClean="0">
                <a:solidFill>
                  <a:srgbClr val="7E0000"/>
                </a:solidFill>
                <a:latin typeface="+mj-lt"/>
                <a:ea typeface="+mj-ea"/>
                <a:cs typeface="+mj-cs"/>
              </a:rPr>
              <a:t>1/300 </a:t>
            </a:r>
            <a:r>
              <a:rPr lang="ru-RU" sz="2200" b="1" dirty="0">
                <a:solidFill>
                  <a:srgbClr val="7E0000"/>
                </a:solidFill>
                <a:latin typeface="+mj-lt"/>
                <a:ea typeface="+mj-ea"/>
                <a:cs typeface="+mj-cs"/>
              </a:rPr>
              <a:t>ставки </a:t>
            </a:r>
            <a:r>
              <a:rPr lang="ru-RU" sz="2200" b="1" dirty="0" smtClean="0">
                <a:solidFill>
                  <a:srgbClr val="7E0000"/>
                </a:solidFill>
                <a:latin typeface="+mj-lt"/>
                <a:ea typeface="+mj-ea"/>
                <a:cs typeface="+mj-cs"/>
              </a:rPr>
              <a:t>рефинансирования </a:t>
            </a:r>
            <a:r>
              <a:rPr lang="ru-RU" sz="2200" b="1" dirty="0">
                <a:solidFill>
                  <a:srgbClr val="7E0000"/>
                </a:solidFill>
              </a:rPr>
              <a:t>ЦБ </a:t>
            </a:r>
            <a:r>
              <a:rPr lang="ru-RU" sz="2200" b="1" dirty="0" smtClean="0">
                <a:solidFill>
                  <a:srgbClr val="7E0000"/>
                </a:solidFill>
              </a:rPr>
              <a:t>РФ</a:t>
            </a:r>
            <a:r>
              <a:rPr lang="ru-RU" sz="2200" b="1" dirty="0" smtClean="0">
                <a:solidFill>
                  <a:srgbClr val="7E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2200" b="1" dirty="0">
                <a:solidFill>
                  <a:srgbClr val="7E0000"/>
                </a:solidFill>
                <a:latin typeface="+mj-lt"/>
                <a:ea typeface="+mj-ea"/>
                <a:cs typeface="+mj-cs"/>
              </a:rPr>
              <a:t>за первые 30 календарных дней просрочки </a:t>
            </a:r>
            <a:endParaRPr lang="ru-RU" sz="2200" b="1" dirty="0" smtClean="0">
              <a:solidFill>
                <a:srgbClr val="7E0000"/>
              </a:solidFill>
              <a:latin typeface="+mj-lt"/>
              <a:ea typeface="+mj-ea"/>
              <a:cs typeface="+mj-cs"/>
            </a:endParaRPr>
          </a:p>
          <a:p>
            <a:pPr defTabSz="1043056">
              <a:spcBef>
                <a:spcPct val="0"/>
              </a:spcBef>
            </a:pPr>
            <a:r>
              <a:rPr lang="ru-RU" sz="2200" b="1" dirty="0" smtClean="0">
                <a:solidFill>
                  <a:srgbClr val="7E0000"/>
                </a:solidFill>
                <a:latin typeface="+mj-lt"/>
                <a:ea typeface="+mj-ea"/>
                <a:cs typeface="+mj-cs"/>
              </a:rPr>
              <a:t>1/150 </a:t>
            </a:r>
            <a:r>
              <a:rPr lang="ru-RU" sz="2200" b="1" dirty="0">
                <a:solidFill>
                  <a:srgbClr val="7E0000"/>
                </a:solidFill>
                <a:latin typeface="+mj-lt"/>
                <a:ea typeface="+mj-ea"/>
                <a:cs typeface="+mj-cs"/>
              </a:rPr>
              <a:t>ставки </a:t>
            </a:r>
            <a:r>
              <a:rPr lang="ru-RU" sz="2200" b="1" dirty="0" smtClean="0">
                <a:solidFill>
                  <a:srgbClr val="7E0000"/>
                </a:solidFill>
                <a:latin typeface="+mj-lt"/>
                <a:ea typeface="+mj-ea"/>
                <a:cs typeface="+mj-cs"/>
              </a:rPr>
              <a:t>рефинансирования </a:t>
            </a:r>
            <a:r>
              <a:rPr lang="ru-RU" sz="2200" b="1" dirty="0">
                <a:solidFill>
                  <a:srgbClr val="7E0000"/>
                </a:solidFill>
              </a:rPr>
              <a:t>ЦБ </a:t>
            </a:r>
            <a:r>
              <a:rPr lang="ru-RU" sz="2200" b="1" dirty="0" smtClean="0">
                <a:solidFill>
                  <a:srgbClr val="7E0000"/>
                </a:solidFill>
              </a:rPr>
              <a:t>РФ</a:t>
            </a:r>
            <a:r>
              <a:rPr lang="ru-RU" sz="2200" b="1" dirty="0" smtClean="0">
                <a:solidFill>
                  <a:srgbClr val="7E0000"/>
                </a:solidFill>
                <a:latin typeface="+mj-lt"/>
                <a:ea typeface="+mj-ea"/>
                <a:cs typeface="+mj-cs"/>
              </a:rPr>
              <a:t> начиная </a:t>
            </a:r>
            <a:r>
              <a:rPr lang="ru-RU" sz="2200" b="1" dirty="0">
                <a:solidFill>
                  <a:srgbClr val="7E0000"/>
                </a:solidFill>
                <a:latin typeface="+mj-lt"/>
                <a:ea typeface="+mj-ea"/>
                <a:cs typeface="+mj-cs"/>
              </a:rPr>
              <a:t>с 31 календарного дня </a:t>
            </a:r>
            <a:r>
              <a:rPr lang="ru-RU" sz="2200" b="1" dirty="0" smtClean="0">
                <a:solidFill>
                  <a:srgbClr val="7E0000"/>
                </a:solidFill>
                <a:latin typeface="+mj-lt"/>
                <a:ea typeface="+mj-ea"/>
                <a:cs typeface="+mj-cs"/>
              </a:rPr>
              <a:t>просрочки</a:t>
            </a:r>
            <a:r>
              <a:rPr lang="ru-RU" sz="2200" b="1" dirty="0">
                <a:solidFill>
                  <a:srgbClr val="7E0000"/>
                </a:solidFill>
                <a:latin typeface="+mj-lt"/>
                <a:ea typeface="+mj-ea"/>
                <a:cs typeface="+mj-cs"/>
              </a:rPr>
              <a:t>.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265259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11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61239" y="4657101"/>
            <a:ext cx="3972232" cy="69809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47750" y="571143"/>
            <a:ext cx="10077450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>
                <a:solidFill>
                  <a:srgbClr val="002060"/>
                </a:solidFill>
              </a:rPr>
              <a:t>Приостановление операций по счетам налогоплательщика в банке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500" dirty="0" smtClean="0">
                <a:solidFill>
                  <a:srgbClr val="002060"/>
                </a:solidFill>
              </a:rPr>
              <a:t>Может </a:t>
            </a:r>
            <a:r>
              <a:rPr lang="ru-RU" sz="2500" dirty="0">
                <a:solidFill>
                  <a:srgbClr val="002060"/>
                </a:solidFill>
              </a:rPr>
              <a:t>быть применено после истечения срока исполнения требования об уплате и не ранее вынесения налоговым органом решения о взыскании.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500" dirty="0" smtClean="0">
                <a:solidFill>
                  <a:srgbClr val="002060"/>
                </a:solidFill>
              </a:rPr>
              <a:t>Применяется </a:t>
            </a:r>
            <a:r>
              <a:rPr lang="ru-RU" sz="2500" dirty="0">
                <a:solidFill>
                  <a:srgbClr val="002060"/>
                </a:solidFill>
              </a:rPr>
              <a:t>к организациям и индивидуальным предпринимателям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500" dirty="0" smtClean="0">
                <a:solidFill>
                  <a:srgbClr val="002060"/>
                </a:solidFill>
              </a:rPr>
              <a:t>Означает </a:t>
            </a:r>
            <a:r>
              <a:rPr lang="ru-RU" sz="2500" dirty="0">
                <a:solidFill>
                  <a:srgbClr val="002060"/>
                </a:solidFill>
              </a:rPr>
              <a:t>прекращение расходных операций в пределах суммы, указанной в решении о приостановлении операций по счетам в банке (суммы взыскиваемой задолженности</a:t>
            </a:r>
            <a:r>
              <a:rPr lang="ru-RU" sz="2500" dirty="0" smtClean="0">
                <a:solidFill>
                  <a:srgbClr val="002060"/>
                </a:solidFill>
              </a:rPr>
              <a:t>).</a:t>
            </a:r>
            <a:endParaRPr lang="en-US" sz="2500" dirty="0" smtClean="0">
              <a:solidFill>
                <a:srgbClr val="00206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500" dirty="0" smtClean="0">
                <a:solidFill>
                  <a:srgbClr val="002060"/>
                </a:solidFill>
              </a:rPr>
              <a:t>Отменяется </a:t>
            </a:r>
            <a:r>
              <a:rPr lang="ru-RU" sz="2500" dirty="0">
                <a:solidFill>
                  <a:srgbClr val="002060"/>
                </a:solidFill>
              </a:rPr>
              <a:t>налоговых органом не позднее рабочего одного дня, следующего за днем получения документов, подтверждающих факт взыскания.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500" dirty="0" smtClean="0">
                <a:solidFill>
                  <a:srgbClr val="002060"/>
                </a:solidFill>
              </a:rPr>
              <a:t>При </a:t>
            </a:r>
            <a:r>
              <a:rPr lang="ru-RU" sz="2500" dirty="0">
                <a:solidFill>
                  <a:srgbClr val="002060"/>
                </a:solidFill>
              </a:rPr>
              <a:t>наличии решения о приостановлении операций по счетам банки не вправе открывать этому налогоплательщику новые счета, вклады, депозиты.</a:t>
            </a:r>
          </a:p>
        </p:txBody>
      </p:sp>
    </p:spTree>
    <p:extLst>
      <p:ext uri="{BB962C8B-B14F-4D97-AF65-F5344CB8AC3E}">
        <p14:creationId xmlns:p14="http://schemas.microsoft.com/office/powerpoint/2010/main" val="2095588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12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61239" y="4657101"/>
            <a:ext cx="3972232" cy="69809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57250" y="408950"/>
            <a:ext cx="1024890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	</a:t>
            </a:r>
            <a:r>
              <a:rPr lang="ru-RU" sz="2700" b="1" dirty="0" smtClean="0">
                <a:solidFill>
                  <a:srgbClr val="7E0000"/>
                </a:solidFill>
              </a:rPr>
              <a:t>Арест </a:t>
            </a:r>
            <a:r>
              <a:rPr lang="ru-RU" sz="2700" b="1" dirty="0">
                <a:solidFill>
                  <a:srgbClr val="7E0000"/>
                </a:solidFill>
              </a:rPr>
              <a:t>имущества </a:t>
            </a:r>
            <a:endParaRPr lang="en-US" sz="2700" b="1" dirty="0" smtClean="0">
              <a:solidFill>
                <a:srgbClr val="7E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700" dirty="0" smtClean="0">
                <a:solidFill>
                  <a:srgbClr val="7E0000"/>
                </a:solidFill>
              </a:rPr>
              <a:t>может </a:t>
            </a:r>
            <a:r>
              <a:rPr lang="ru-RU" sz="2700" dirty="0">
                <a:solidFill>
                  <a:srgbClr val="7E0000"/>
                </a:solidFill>
              </a:rPr>
              <a:t>быть наложен после истечения срока исполнения требования об </a:t>
            </a:r>
            <a:r>
              <a:rPr lang="ru-RU" sz="2700" dirty="0" smtClean="0">
                <a:solidFill>
                  <a:srgbClr val="7E0000"/>
                </a:solidFill>
              </a:rPr>
              <a:t>уплате, но не </a:t>
            </a:r>
            <a:r>
              <a:rPr lang="ru-RU" sz="2700" dirty="0">
                <a:solidFill>
                  <a:srgbClr val="7E0000"/>
                </a:solidFill>
              </a:rPr>
              <a:t>ранее вынесения </a:t>
            </a:r>
            <a:r>
              <a:rPr lang="ru-RU" sz="2700" dirty="0" smtClean="0">
                <a:solidFill>
                  <a:srgbClr val="7E0000"/>
                </a:solidFill>
              </a:rPr>
              <a:t>решения </a:t>
            </a:r>
            <a:r>
              <a:rPr lang="ru-RU" sz="2700" dirty="0">
                <a:solidFill>
                  <a:srgbClr val="7E0000"/>
                </a:solidFill>
              </a:rPr>
              <a:t>о взыскании за счет денежных средств на счетах в банках и при недостаточности </a:t>
            </a:r>
            <a:r>
              <a:rPr lang="ru-RU" sz="2700" dirty="0" smtClean="0">
                <a:solidFill>
                  <a:srgbClr val="7E0000"/>
                </a:solidFill>
              </a:rPr>
              <a:t>денежных </a:t>
            </a:r>
            <a:r>
              <a:rPr lang="ru-RU" sz="2700" dirty="0">
                <a:solidFill>
                  <a:srgbClr val="7E0000"/>
                </a:solidFill>
              </a:rPr>
              <a:t>средств на счетах </a:t>
            </a:r>
            <a:r>
              <a:rPr lang="ru-RU" sz="2700" dirty="0" smtClean="0">
                <a:solidFill>
                  <a:srgbClr val="7E0000"/>
                </a:solidFill>
              </a:rPr>
              <a:t>налогоплательщика в </a:t>
            </a:r>
            <a:r>
              <a:rPr lang="ru-RU" sz="2700" dirty="0">
                <a:solidFill>
                  <a:srgbClr val="7E0000"/>
                </a:solidFill>
              </a:rPr>
              <a:t>банке.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700" dirty="0" smtClean="0">
                <a:solidFill>
                  <a:srgbClr val="7E0000"/>
                </a:solidFill>
              </a:rPr>
              <a:t>применяется </a:t>
            </a:r>
            <a:r>
              <a:rPr lang="ru-RU" sz="2700" dirty="0">
                <a:solidFill>
                  <a:srgbClr val="7E0000"/>
                </a:solidFill>
              </a:rPr>
              <a:t>только к </a:t>
            </a:r>
            <a:r>
              <a:rPr lang="ru-RU" sz="2700" dirty="0" smtClean="0">
                <a:solidFill>
                  <a:srgbClr val="7E0000"/>
                </a:solidFill>
              </a:rPr>
              <a:t>организациям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700" dirty="0" smtClean="0">
                <a:solidFill>
                  <a:srgbClr val="7E0000"/>
                </a:solidFill>
              </a:rPr>
              <a:t>налогоплательщик </a:t>
            </a:r>
            <a:r>
              <a:rPr lang="ru-RU" sz="2700" dirty="0">
                <a:solidFill>
                  <a:srgbClr val="7E0000"/>
                </a:solidFill>
              </a:rPr>
              <a:t>не вправе распоряжаться, </a:t>
            </a:r>
            <a:r>
              <a:rPr lang="ru-RU" sz="2700" dirty="0" smtClean="0">
                <a:solidFill>
                  <a:srgbClr val="7E0000"/>
                </a:solidFill>
              </a:rPr>
              <a:t>пользоваться арестованным </a:t>
            </a:r>
            <a:r>
              <a:rPr lang="ru-RU" sz="2700" dirty="0">
                <a:solidFill>
                  <a:srgbClr val="7E0000"/>
                </a:solidFill>
              </a:rPr>
              <a:t>имуществом без разрешения налогового органа.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700" dirty="0" smtClean="0">
                <a:solidFill>
                  <a:srgbClr val="7E0000"/>
                </a:solidFill>
              </a:rPr>
              <a:t>аресту </a:t>
            </a:r>
            <a:r>
              <a:rPr lang="ru-RU" sz="2700" dirty="0">
                <a:solidFill>
                  <a:srgbClr val="7E0000"/>
                </a:solidFill>
              </a:rPr>
              <a:t>подлежит только то имущество, которое необходимо и достаточно для исполнения обязанности по уплате налога, пеней и </a:t>
            </a:r>
            <a:r>
              <a:rPr lang="ru-RU" sz="2700" dirty="0" smtClean="0">
                <a:solidFill>
                  <a:srgbClr val="7E0000"/>
                </a:solidFill>
              </a:rPr>
              <a:t>штрафов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700" dirty="0" smtClean="0">
                <a:solidFill>
                  <a:srgbClr val="7E0000"/>
                </a:solidFill>
              </a:rPr>
              <a:t>производится </a:t>
            </a:r>
            <a:r>
              <a:rPr lang="ru-RU" sz="2700" dirty="0">
                <a:solidFill>
                  <a:srgbClr val="7E0000"/>
                </a:solidFill>
              </a:rPr>
              <a:t>с участием понятых. Налогоплательщик вправе </a:t>
            </a:r>
            <a:r>
              <a:rPr lang="ru-RU" sz="2700" dirty="0" smtClean="0">
                <a:solidFill>
                  <a:srgbClr val="7E0000"/>
                </a:solidFill>
              </a:rPr>
              <a:t>присутствовать </a:t>
            </a:r>
            <a:r>
              <a:rPr lang="ru-RU" sz="2700" dirty="0">
                <a:solidFill>
                  <a:srgbClr val="7E0000"/>
                </a:solidFill>
              </a:rPr>
              <a:t>при аресте</a:t>
            </a:r>
            <a:r>
              <a:rPr lang="ru-RU" sz="2700" dirty="0" smtClean="0">
                <a:solidFill>
                  <a:srgbClr val="7E0000"/>
                </a:solidFill>
              </a:rPr>
              <a:t>.</a:t>
            </a:r>
            <a:endParaRPr lang="ru-RU" sz="2700" dirty="0">
              <a:solidFill>
                <a:srgbClr val="7E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006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13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61239" y="4657101"/>
            <a:ext cx="3972232" cy="69809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65238" y="319890"/>
            <a:ext cx="10279011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>
                <a:solidFill>
                  <a:srgbClr val="5C2C04"/>
                </a:solidFill>
              </a:rPr>
              <a:t>Решение о принятии обеспечительных мер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3000" b="1" dirty="0">
                <a:solidFill>
                  <a:srgbClr val="5C2C04"/>
                </a:solidFill>
              </a:rPr>
              <a:t>в</a:t>
            </a:r>
            <a:r>
              <a:rPr lang="ru-RU" sz="3000" b="1" dirty="0" smtClean="0">
                <a:solidFill>
                  <a:srgbClr val="5C2C04"/>
                </a:solidFill>
              </a:rPr>
              <a:t>ыносится </a:t>
            </a:r>
            <a:r>
              <a:rPr lang="ru-RU" sz="3000" b="1" dirty="0">
                <a:solidFill>
                  <a:srgbClr val="5C2C04"/>
                </a:solidFill>
              </a:rPr>
              <a:t>для обеспечения возможности исполнения решения налогового органа по результатам камеральной или выездной налоговой проверки.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3000" b="1" dirty="0" smtClean="0">
                <a:solidFill>
                  <a:srgbClr val="5C2C04"/>
                </a:solidFill>
              </a:rPr>
              <a:t>может </a:t>
            </a:r>
            <a:r>
              <a:rPr lang="ru-RU" sz="3000" b="1" dirty="0">
                <a:solidFill>
                  <a:srgbClr val="5C2C04"/>
                </a:solidFill>
              </a:rPr>
              <a:t>быть вынесено сразу после вынесения решения по результатам камеральной или выездной налоговой проверки и до вступления этого решения в силу.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3000" b="1" dirty="0">
                <a:solidFill>
                  <a:srgbClr val="5C2C04"/>
                </a:solidFill>
              </a:rPr>
              <a:t>Принимается в виде следующих действий:</a:t>
            </a:r>
          </a:p>
          <a:p>
            <a:r>
              <a:rPr lang="ru-RU" sz="3000" b="1" dirty="0">
                <a:solidFill>
                  <a:srgbClr val="5C2C04"/>
                </a:solidFill>
              </a:rPr>
              <a:t>1.	Запрет на отчуждение (передачу в залог) имущества налогоплательщика без согласия налогового органа.</a:t>
            </a:r>
          </a:p>
          <a:p>
            <a:r>
              <a:rPr lang="ru-RU" sz="3000" b="1" dirty="0">
                <a:solidFill>
                  <a:srgbClr val="5C2C04"/>
                </a:solidFill>
              </a:rPr>
              <a:t>2.	Приостановление операций по счетам налогоплательщика в банке (при иного недостаточности имущества налогоплательщика).</a:t>
            </a:r>
          </a:p>
        </p:txBody>
      </p:sp>
    </p:spTree>
    <p:extLst>
      <p:ext uri="{BB962C8B-B14F-4D97-AF65-F5344CB8AC3E}">
        <p14:creationId xmlns:p14="http://schemas.microsoft.com/office/powerpoint/2010/main" val="330318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14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61239" y="4657101"/>
            <a:ext cx="3972232" cy="69809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65238" y="356950"/>
            <a:ext cx="10202811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 smtClean="0">
                <a:solidFill>
                  <a:srgbClr val="336600"/>
                </a:solidFill>
              </a:rPr>
              <a:t>Имущество </a:t>
            </a:r>
            <a:r>
              <a:rPr lang="ru-RU" sz="2600" b="1" dirty="0">
                <a:solidFill>
                  <a:srgbClr val="336600"/>
                </a:solidFill>
              </a:rPr>
              <a:t>налогоплательщика признается </a:t>
            </a:r>
            <a:r>
              <a:rPr lang="ru-RU" sz="2600" b="1" dirty="0" smtClean="0">
                <a:solidFill>
                  <a:srgbClr val="336600"/>
                </a:solidFill>
              </a:rPr>
              <a:t>в </a:t>
            </a:r>
            <a:r>
              <a:rPr lang="ru-RU" sz="2600" b="1" dirty="0">
                <a:solidFill>
                  <a:srgbClr val="336600"/>
                </a:solidFill>
              </a:rPr>
              <a:t>залоге у налогового органа в силу закона в случаях:</a:t>
            </a:r>
          </a:p>
          <a:p>
            <a:r>
              <a:rPr lang="ru-RU" sz="2600" b="1" dirty="0" smtClean="0">
                <a:solidFill>
                  <a:srgbClr val="336600"/>
                </a:solidFill>
              </a:rPr>
              <a:t>1</a:t>
            </a:r>
            <a:r>
              <a:rPr lang="ru-RU" sz="2600" b="1" dirty="0">
                <a:solidFill>
                  <a:srgbClr val="336600"/>
                </a:solidFill>
              </a:rPr>
              <a:t>. Неуплата в течение одного месяца задолженности, указанной в решении о взыскании, исполнение которого обеспечено наложением ареста на имущество.</a:t>
            </a:r>
          </a:p>
          <a:p>
            <a:r>
              <a:rPr lang="ru-RU" sz="2600" b="1" dirty="0" smtClean="0">
                <a:solidFill>
                  <a:srgbClr val="336600"/>
                </a:solidFill>
              </a:rPr>
              <a:t>2</a:t>
            </a:r>
            <a:r>
              <a:rPr lang="ru-RU" sz="2600" b="1" dirty="0">
                <a:solidFill>
                  <a:srgbClr val="336600"/>
                </a:solidFill>
              </a:rPr>
              <a:t>. Вступление в силу решения по результатам налоговой проверки, исполнение которого обеспечено запретом на отчуждение имущества налогоплательщика без согласия налогового органа.</a:t>
            </a:r>
          </a:p>
          <a:p>
            <a:r>
              <a:rPr lang="en-US" sz="2600" b="1" dirty="0" smtClean="0">
                <a:solidFill>
                  <a:srgbClr val="336600"/>
                </a:solidFill>
              </a:rPr>
              <a:t>   </a:t>
            </a:r>
            <a:r>
              <a:rPr lang="ru-RU" sz="2600" b="1" dirty="0" smtClean="0">
                <a:solidFill>
                  <a:srgbClr val="336600"/>
                </a:solidFill>
              </a:rPr>
              <a:t>Долговой </a:t>
            </a:r>
            <a:r>
              <a:rPr lang="ru-RU" sz="2600" b="1" dirty="0">
                <a:solidFill>
                  <a:srgbClr val="336600"/>
                </a:solidFill>
              </a:rPr>
              <a:t>центр осуществляет полномочия </a:t>
            </a:r>
            <a:r>
              <a:rPr lang="ru-RU" sz="2600" b="1" dirty="0" smtClean="0">
                <a:solidFill>
                  <a:srgbClr val="336600"/>
                </a:solidFill>
              </a:rPr>
              <a:t>залогодержателя, </a:t>
            </a:r>
            <a:r>
              <a:rPr lang="ru-RU" sz="2600" b="1" dirty="0">
                <a:solidFill>
                  <a:srgbClr val="336600"/>
                </a:solidFill>
              </a:rPr>
              <a:t>вправе обратить взыскание на заложенное имущество для погашения налоговой задолженности.</a:t>
            </a:r>
          </a:p>
          <a:p>
            <a:r>
              <a:rPr lang="en-US" sz="2600" b="1" dirty="0" smtClean="0">
                <a:solidFill>
                  <a:srgbClr val="336600"/>
                </a:solidFill>
              </a:rPr>
              <a:t>   </a:t>
            </a:r>
            <a:r>
              <a:rPr lang="ru-RU" sz="2600" b="1" dirty="0" smtClean="0">
                <a:solidFill>
                  <a:srgbClr val="336600"/>
                </a:solidFill>
              </a:rPr>
              <a:t>Возникающий </a:t>
            </a:r>
            <a:r>
              <a:rPr lang="ru-RU" sz="2600" b="1" dirty="0">
                <a:solidFill>
                  <a:srgbClr val="336600"/>
                </a:solidFill>
              </a:rPr>
              <a:t>залог подлежит государственной регистрации.</a:t>
            </a:r>
          </a:p>
          <a:p>
            <a:r>
              <a:rPr lang="en-US" sz="2600" b="1" dirty="0" smtClean="0">
                <a:solidFill>
                  <a:srgbClr val="336600"/>
                </a:solidFill>
              </a:rPr>
              <a:t>   </a:t>
            </a:r>
            <a:r>
              <a:rPr lang="ru-RU" sz="2600" b="1" dirty="0" smtClean="0">
                <a:solidFill>
                  <a:srgbClr val="336600"/>
                </a:solidFill>
              </a:rPr>
              <a:t>Залог в </a:t>
            </a:r>
            <a:r>
              <a:rPr lang="ru-RU" sz="2600" b="1" dirty="0">
                <a:solidFill>
                  <a:srgbClr val="336600"/>
                </a:solidFill>
              </a:rPr>
              <a:t>отношении имущества, находящегося в залоге у третьих лиц, признается последующим залогом</a:t>
            </a:r>
            <a:r>
              <a:rPr lang="ru-RU" sz="2600" b="1" dirty="0" smtClean="0">
                <a:solidFill>
                  <a:srgbClr val="336600"/>
                </a:solidFill>
              </a:rPr>
              <a:t>.</a:t>
            </a:r>
            <a:endParaRPr lang="en-US" sz="2600" b="1" dirty="0">
              <a:solidFill>
                <a:srgbClr val="336600"/>
              </a:solidFill>
            </a:endParaRPr>
          </a:p>
          <a:p>
            <a:r>
              <a:rPr lang="en-US" sz="2600" b="1" dirty="0" smtClean="0">
                <a:solidFill>
                  <a:srgbClr val="336600"/>
                </a:solidFill>
              </a:rPr>
              <a:t>   </a:t>
            </a:r>
            <a:r>
              <a:rPr lang="ru-RU" sz="2600" b="1" dirty="0" smtClean="0">
                <a:solidFill>
                  <a:srgbClr val="336600"/>
                </a:solidFill>
              </a:rPr>
              <a:t>(</a:t>
            </a:r>
            <a:r>
              <a:rPr lang="ru-RU" sz="2600" b="1" dirty="0">
                <a:solidFill>
                  <a:srgbClr val="336600"/>
                </a:solidFill>
              </a:rPr>
              <a:t>поправки в Налоговый кодекс, вступившие в силу с 01.04.2020</a:t>
            </a:r>
            <a:r>
              <a:rPr lang="ru-RU" sz="2600" b="1" dirty="0" smtClean="0">
                <a:solidFill>
                  <a:srgbClr val="336600"/>
                </a:solidFill>
              </a:rPr>
              <a:t>)</a:t>
            </a:r>
            <a:endParaRPr lang="ru-RU" sz="2600" b="1" dirty="0">
              <a:solidFill>
                <a:srgbClr val="33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344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15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61239" y="4657101"/>
            <a:ext cx="3972232" cy="69809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65238" y="440889"/>
            <a:ext cx="10240911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5C2C04"/>
                </a:solidFill>
              </a:rPr>
              <a:t>Статья 199.2 Уголовного кодекса Российской Федерации</a:t>
            </a:r>
          </a:p>
          <a:p>
            <a:r>
              <a:rPr lang="ru-RU" sz="3200" b="1" dirty="0" smtClean="0">
                <a:solidFill>
                  <a:srgbClr val="5C2C04"/>
                </a:solidFill>
              </a:rPr>
              <a:t>предусматривает </a:t>
            </a:r>
            <a:r>
              <a:rPr lang="ru-RU" sz="3200" b="1" dirty="0">
                <a:solidFill>
                  <a:srgbClr val="5C2C04"/>
                </a:solidFill>
              </a:rPr>
              <a:t>уголовную ответственность</a:t>
            </a:r>
          </a:p>
          <a:p>
            <a:endParaRPr lang="en-US" sz="3200" b="1" dirty="0" smtClean="0">
              <a:solidFill>
                <a:srgbClr val="5C2C04"/>
              </a:solidFill>
            </a:endParaRPr>
          </a:p>
          <a:p>
            <a:r>
              <a:rPr lang="ru-RU" sz="3200" b="1" dirty="0" smtClean="0">
                <a:solidFill>
                  <a:srgbClr val="5C2C04"/>
                </a:solidFill>
              </a:rPr>
              <a:t>за </a:t>
            </a:r>
            <a:r>
              <a:rPr lang="ru-RU" sz="3200" b="1" dirty="0">
                <a:solidFill>
                  <a:srgbClr val="5C2C04"/>
                </a:solidFill>
              </a:rPr>
              <a:t>сокрытие денежных средств либо имущества </a:t>
            </a:r>
          </a:p>
          <a:p>
            <a:r>
              <a:rPr lang="ru-RU" sz="3200" b="1" dirty="0">
                <a:solidFill>
                  <a:srgbClr val="5C2C04"/>
                </a:solidFill>
              </a:rPr>
              <a:t>организации или индивидуального предпринимателя, </a:t>
            </a:r>
          </a:p>
          <a:p>
            <a:endParaRPr lang="en-US" sz="3200" b="1" dirty="0" smtClean="0">
              <a:solidFill>
                <a:srgbClr val="5C2C04"/>
              </a:solidFill>
            </a:endParaRPr>
          </a:p>
          <a:p>
            <a:r>
              <a:rPr lang="ru-RU" sz="3200" b="1" dirty="0" smtClean="0">
                <a:solidFill>
                  <a:srgbClr val="5C2C04"/>
                </a:solidFill>
              </a:rPr>
              <a:t>за </a:t>
            </a:r>
            <a:r>
              <a:rPr lang="ru-RU" sz="3200" b="1" dirty="0">
                <a:solidFill>
                  <a:srgbClr val="5C2C04"/>
                </a:solidFill>
              </a:rPr>
              <a:t>счет которых в порядке, предусмотренном законом, должно быть произведено взыскание недоимки по налогам, сборам, страховым взносам, </a:t>
            </a:r>
          </a:p>
          <a:p>
            <a:endParaRPr lang="en-US" sz="3200" b="1" dirty="0" smtClean="0">
              <a:solidFill>
                <a:srgbClr val="5C2C04"/>
              </a:solidFill>
            </a:endParaRPr>
          </a:p>
          <a:p>
            <a:r>
              <a:rPr lang="ru-RU" sz="3200" b="1" dirty="0" smtClean="0">
                <a:solidFill>
                  <a:srgbClr val="5C2C04"/>
                </a:solidFill>
              </a:rPr>
              <a:t>совершенное </a:t>
            </a:r>
            <a:r>
              <a:rPr lang="ru-RU" sz="3200" b="1" dirty="0">
                <a:solidFill>
                  <a:srgbClr val="5C2C04"/>
                </a:solidFill>
              </a:rPr>
              <a:t>в крупном (свыше 2 250 000 рублей) или особо крупном (свыше 9 000 000 рублей) размере.</a:t>
            </a:r>
          </a:p>
        </p:txBody>
      </p:sp>
    </p:spTree>
    <p:extLst>
      <p:ext uri="{BB962C8B-B14F-4D97-AF65-F5344CB8AC3E}">
        <p14:creationId xmlns:p14="http://schemas.microsoft.com/office/powerpoint/2010/main" val="3791637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16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61239" y="4657101"/>
            <a:ext cx="3972232" cy="69809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76300" y="777240"/>
            <a:ext cx="1038225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336600"/>
                </a:solidFill>
              </a:rPr>
              <a:t>   Отсрочка, рассрочка, инвестиционный налоговый кредит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2800" dirty="0" smtClean="0">
                <a:solidFill>
                  <a:srgbClr val="336600"/>
                </a:solidFill>
              </a:rPr>
              <a:t>   Налоговым </a:t>
            </a:r>
            <a:r>
              <a:rPr lang="ru-RU" sz="2800" dirty="0">
                <a:solidFill>
                  <a:srgbClr val="336600"/>
                </a:solidFill>
              </a:rPr>
              <a:t>кодексом предусмотрена возможность переноса установленного срока уплаты налога на более поздний срок (глава 9 НК РФ)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2800" dirty="0" smtClean="0">
                <a:solidFill>
                  <a:srgbClr val="336600"/>
                </a:solidFill>
              </a:rPr>
              <a:t>   Такой </a:t>
            </a:r>
            <a:r>
              <a:rPr lang="ru-RU" sz="2800" dirty="0">
                <a:solidFill>
                  <a:srgbClr val="336600"/>
                </a:solidFill>
              </a:rPr>
              <a:t>перенос срока осуществляется в форме отсрочки, рассрочки, инвестиционного налогового кредита.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2800" dirty="0" smtClean="0">
                <a:solidFill>
                  <a:srgbClr val="336600"/>
                </a:solidFill>
              </a:rPr>
              <a:t>   Налоговый </a:t>
            </a:r>
            <a:r>
              <a:rPr lang="ru-RU" sz="2800" dirty="0">
                <a:solidFill>
                  <a:srgbClr val="336600"/>
                </a:solidFill>
              </a:rPr>
              <a:t>орган не применяет к налогоплательщику никаких мер взыскания, пока действует отсрочка, рассрочка, инвестиционный налоговый кредит.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2800" dirty="0" smtClean="0">
                <a:solidFill>
                  <a:srgbClr val="336600"/>
                </a:solidFill>
              </a:rPr>
              <a:t>Лицо</a:t>
            </a:r>
            <a:r>
              <a:rPr lang="ru-RU" sz="2800" dirty="0">
                <a:solidFill>
                  <a:srgbClr val="336600"/>
                </a:solidFill>
              </a:rPr>
              <a:t>, претендующее на отсрочку, рассрочку, инвестиционный налоговый кредит подает заявление в соответствующий налоговый орган</a:t>
            </a:r>
            <a:r>
              <a:rPr lang="ru-RU" sz="2800" dirty="0" smtClean="0">
                <a:solidFill>
                  <a:srgbClr val="336600"/>
                </a:solidFill>
              </a:rPr>
              <a:t>.</a:t>
            </a:r>
            <a:endParaRPr lang="ru-RU" sz="2800" dirty="0">
              <a:solidFill>
                <a:srgbClr val="33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3442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61239" y="4657101"/>
            <a:ext cx="3972232" cy="69809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5221261"/>
              </p:ext>
            </p:extLst>
          </p:nvPr>
        </p:nvGraphicFramePr>
        <p:xfrm>
          <a:off x="555584" y="352753"/>
          <a:ext cx="10914927" cy="5796589"/>
        </p:xfrm>
        <a:graphic>
          <a:graphicData uri="http://schemas.openxmlformats.org/drawingml/2006/table">
            <a:tbl>
              <a:tblPr firstRow="1" firstCol="1" bandRow="1">
                <a:tableStyleId>{3C2FFA5D-87B4-456A-9821-1D502468CF0F}</a:tableStyleId>
              </a:tblPr>
              <a:tblGrid>
                <a:gridCol w="5456913"/>
                <a:gridCol w="5458014"/>
              </a:tblGrid>
              <a:tr h="615123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2400" dirty="0">
                          <a:effectLst/>
                        </a:rPr>
                        <a:t>Полномочия Межрайонной ИФНС № 12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2400" dirty="0">
                          <a:effectLst/>
                        </a:rPr>
                        <a:t>по Удмуртской Республике (Долговой центр)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05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900" b="1">
                          <a:effectLst/>
                        </a:rPr>
                        <a:t>Имеет право</a:t>
                      </a:r>
                      <a:endParaRPr lang="ru-RU" sz="19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1900" b="1" dirty="0">
                          <a:effectLst/>
                        </a:rPr>
                        <a:t>Не имеет права</a:t>
                      </a:r>
                      <a:endParaRPr lang="ru-RU" sz="19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704071"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2200" b="0" dirty="0">
                          <a:effectLst/>
                        </a:rPr>
                        <a:t>Применять меры взыскания в отношении организаций и индивидуальных предпринимателей на всей территории Удмуртской Республики.</a:t>
                      </a:r>
                    </a:p>
                    <a:p>
                      <a:pPr indent="18034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2200" b="0" dirty="0">
                          <a:effectLst/>
                        </a:rPr>
                        <a:t>Применять меры обеспечения исполнения обязанности по уплате налога: арест имущества, приостановление операций по счетам в банке, обеспечительные меры в целях обеспечения исполнения решения по результатам налоговой проверки и т.д.</a:t>
                      </a:r>
                    </a:p>
                    <a:p>
                      <a:pPr indent="18034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2200" b="0" dirty="0">
                          <a:effectLst/>
                        </a:rPr>
                        <a:t>Осуществлять иные полномочия, связанные с взысканием налоговой задолженности.</a:t>
                      </a:r>
                      <a:endParaRPr lang="ru-RU" sz="2200" b="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6055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2200" b="0" dirty="0">
                          <a:effectLst/>
                        </a:rPr>
                        <a:t>Применять меры взыскания в отношении физических лиц, </a:t>
                      </a:r>
                      <a:r>
                        <a:rPr lang="ru-RU" sz="2200" b="0" dirty="0" smtClean="0">
                          <a:effectLst/>
                        </a:rPr>
                        <a:t>не</a:t>
                      </a:r>
                      <a:r>
                        <a:rPr lang="ru-RU" sz="2200" b="0" baseline="0" dirty="0" smtClean="0">
                          <a:effectLst/>
                        </a:rPr>
                        <a:t> </a:t>
                      </a:r>
                      <a:r>
                        <a:rPr lang="ru-RU" sz="2200" b="0" dirty="0" smtClean="0">
                          <a:effectLst/>
                        </a:rPr>
                        <a:t>зарегистрированных </a:t>
                      </a:r>
                      <a:r>
                        <a:rPr lang="ru-RU" sz="2200" b="0" dirty="0">
                          <a:effectLst/>
                        </a:rPr>
                        <a:t>в качестве индивидуальных предпринимателей.</a:t>
                      </a:r>
                    </a:p>
                    <a:p>
                      <a:pPr indent="186055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2200" b="0" dirty="0">
                          <a:effectLst/>
                        </a:rPr>
                        <a:t>Проводить самостоятельные выездные и камеральные налоговые проверки.</a:t>
                      </a:r>
                    </a:p>
                    <a:p>
                      <a:pPr indent="186055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2200" b="0" dirty="0">
                          <a:effectLst/>
                        </a:rPr>
                        <a:t>Принимать и проверять налоговые декларации.</a:t>
                      </a:r>
                    </a:p>
                    <a:p>
                      <a:pPr indent="186055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2200" b="0" dirty="0">
                          <a:effectLst/>
                        </a:rPr>
                        <a:t>Проверять правильность исчисления налога.</a:t>
                      </a:r>
                    </a:p>
                    <a:p>
                      <a:pPr indent="186055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2200" b="0" dirty="0">
                          <a:effectLst/>
                        </a:rPr>
                        <a:t>Налогоплательщики не подлежат постановке на учет в Долговом центре.</a:t>
                      </a:r>
                      <a:endParaRPr lang="ru-RU" sz="2200" b="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3233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61239" y="4657101"/>
            <a:ext cx="3972232" cy="69809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29833" y="585727"/>
            <a:ext cx="10436506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</a:t>
            </a:r>
            <a:r>
              <a:rPr lang="ru-RU" sz="2500" b="1" dirty="0" smtClean="0">
                <a:solidFill>
                  <a:srgbClr val="7E0000"/>
                </a:solidFill>
              </a:rPr>
              <a:t>Требование </a:t>
            </a:r>
            <a:r>
              <a:rPr lang="ru-RU" sz="2500" b="1" dirty="0">
                <a:solidFill>
                  <a:srgbClr val="7E0000"/>
                </a:solidFill>
              </a:rPr>
              <a:t>об уплате </a:t>
            </a:r>
            <a:endParaRPr lang="ru-RU" sz="2500" b="1" dirty="0" smtClean="0">
              <a:solidFill>
                <a:srgbClr val="7E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500" dirty="0" smtClean="0">
                <a:solidFill>
                  <a:srgbClr val="7E0000"/>
                </a:solidFill>
              </a:rPr>
              <a:t>   Требование об уплате извещение </a:t>
            </a:r>
            <a:r>
              <a:rPr lang="ru-RU" sz="2500" dirty="0">
                <a:solidFill>
                  <a:srgbClr val="7E0000"/>
                </a:solidFill>
              </a:rPr>
              <a:t>налогоплательщика о неуплаченной сумме налога, а также об обязанности уплатить в установленный срок неуплаченную сумму налога.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500" dirty="0" smtClean="0">
                <a:solidFill>
                  <a:srgbClr val="7E0000"/>
                </a:solidFill>
              </a:rPr>
              <a:t>   Направляется </a:t>
            </a:r>
            <a:r>
              <a:rPr lang="ru-RU" sz="2500" dirty="0">
                <a:solidFill>
                  <a:srgbClr val="7E0000"/>
                </a:solidFill>
              </a:rPr>
              <a:t>налоговым органом при наличии у налогоплательщика недоимки, то есть суммы налога, не уплаченной в срок, установленный законом.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500" dirty="0" smtClean="0">
                <a:solidFill>
                  <a:srgbClr val="7E0000"/>
                </a:solidFill>
              </a:rPr>
              <a:t>   Содержит </a:t>
            </a:r>
            <a:r>
              <a:rPr lang="ru-RU" sz="2500" dirty="0">
                <a:solidFill>
                  <a:srgbClr val="7E0000"/>
                </a:solidFill>
              </a:rPr>
              <a:t>сведения о мерах по взысканию налога и обеспечению взыскания, которые будут применены в случае неисполнения требования налогоплательщиком</a:t>
            </a:r>
            <a:r>
              <a:rPr lang="ru-RU" sz="2500" dirty="0" smtClean="0">
                <a:solidFill>
                  <a:srgbClr val="7E0000"/>
                </a:solidFill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500" dirty="0" smtClean="0">
                <a:solidFill>
                  <a:srgbClr val="7E0000"/>
                </a:solidFill>
              </a:rPr>
              <a:t>   В </a:t>
            </a:r>
            <a:r>
              <a:rPr lang="ru-RU" sz="2500" dirty="0">
                <a:solidFill>
                  <a:srgbClr val="7E0000"/>
                </a:solidFill>
              </a:rPr>
              <a:t>требовании об уплате устанавливается срок его исполнения. Требование об уплате должно быть исполнено в течение восьми рабочих дней с даты его получения, если только более продолжительный период времени </a:t>
            </a:r>
            <a:r>
              <a:rPr lang="ru-RU" sz="2500" dirty="0" smtClean="0">
                <a:solidFill>
                  <a:srgbClr val="7E0000"/>
                </a:solidFill>
              </a:rPr>
              <a:t>не </a:t>
            </a:r>
            <a:r>
              <a:rPr lang="ru-RU" sz="2500" dirty="0">
                <a:solidFill>
                  <a:srgbClr val="7E0000"/>
                </a:solidFill>
              </a:rPr>
              <a:t>указан в этом требовании</a:t>
            </a:r>
            <a:r>
              <a:rPr lang="ru-RU" sz="2500" dirty="0" smtClean="0">
                <a:solidFill>
                  <a:srgbClr val="7E0000"/>
                </a:solidFill>
              </a:rPr>
              <a:t>.</a:t>
            </a:r>
            <a:endParaRPr lang="ru-RU" sz="2500" dirty="0">
              <a:solidFill>
                <a:srgbClr val="7E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050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4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61239" y="4657101"/>
            <a:ext cx="3972232" cy="69809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9024519"/>
              </p:ext>
            </p:extLst>
          </p:nvPr>
        </p:nvGraphicFramePr>
        <p:xfrm>
          <a:off x="706056" y="477545"/>
          <a:ext cx="10227415" cy="6154548"/>
        </p:xfrm>
        <a:graphic>
          <a:graphicData uri="http://schemas.openxmlformats.org/drawingml/2006/table">
            <a:tbl>
              <a:tblPr firstRow="1" firstCol="1" bandRow="1">
                <a:tableStyleId>{69C7853C-536D-4A76-A0AE-DD22124D55A5}</a:tableStyleId>
              </a:tblPr>
              <a:tblGrid>
                <a:gridCol w="4328931"/>
                <a:gridCol w="5898484"/>
              </a:tblGrid>
              <a:tr h="85016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2400" b="0" dirty="0">
                          <a:effectLst/>
                        </a:rPr>
                        <a:t>Последствия истечения срока уплаты налога, установленный законом</a:t>
                      </a:r>
                      <a:endParaRPr lang="ru-RU" sz="2400" b="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2400" b="0" dirty="0">
                          <a:effectLst/>
                        </a:rPr>
                        <a:t>Последствия истечения срока 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2400" b="0" dirty="0">
                          <a:effectLst/>
                        </a:rPr>
                        <a:t>исполнения требования об уплате</a:t>
                      </a:r>
                      <a:endParaRPr lang="ru-RU" sz="2400" b="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980496">
                <a:tc>
                  <a:txBody>
                    <a:bodyPr/>
                    <a:lstStyle/>
                    <a:p>
                      <a:pPr indent="27051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2600" b="0" dirty="0">
                          <a:effectLst/>
                        </a:rPr>
                        <a:t>на сумму недоимки начисляют начисляться пени за каждый календарный день просрочки</a:t>
                      </a:r>
                    </a:p>
                    <a:p>
                      <a:pPr indent="27051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2600" b="0" dirty="0">
                          <a:effectLst/>
                        </a:rPr>
                        <a:t>у налогового органа появляется право направить налогоплательщику требование об уплате</a:t>
                      </a:r>
                      <a:endParaRPr lang="ru-RU" sz="2600" b="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6055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2600" b="0" dirty="0">
                          <a:effectLst/>
                        </a:rPr>
                        <a:t>у налогового органа появляется право применять к налогоплательщику меры принудительного взыскания задолженности</a:t>
                      </a:r>
                    </a:p>
                    <a:p>
                      <a:pPr indent="186055"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2600" b="0" dirty="0">
                          <a:effectLst/>
                        </a:rPr>
                        <a:t>у налогового органа появляется право применить к налогоплательщику меры обеспечения исполнения обязанности по уплате налога (например, арест </a:t>
                      </a:r>
                      <a:r>
                        <a:rPr lang="ru-RU" sz="2600" b="0" dirty="0" smtClean="0">
                          <a:effectLst/>
                        </a:rPr>
                        <a:t>имущества, приостановление </a:t>
                      </a:r>
                      <a:r>
                        <a:rPr lang="ru-RU" sz="2600" b="0" dirty="0">
                          <a:effectLst/>
                        </a:rPr>
                        <a:t>операций по счетам в банке)</a:t>
                      </a:r>
                      <a:endParaRPr lang="ru-RU" sz="2600" b="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1029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5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61239" y="4657101"/>
            <a:ext cx="3972232" cy="69809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5292074"/>
              </p:ext>
            </p:extLst>
          </p:nvPr>
        </p:nvGraphicFramePr>
        <p:xfrm>
          <a:off x="821802" y="395326"/>
          <a:ext cx="10301469" cy="6001196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1494455"/>
                <a:gridCol w="2566811"/>
                <a:gridCol w="3308334"/>
                <a:gridCol w="2931869"/>
              </a:tblGrid>
              <a:tr h="17679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Ст. 46 НК РФ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Ст. 47 НК РФ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Ст. 48 НК РФ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7329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Плательщик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Организация, индивидуальный предприниматель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Организация, индивидуальный предприниматель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Физическое лицо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3173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Вид имущества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Денежные средства на счетах в банках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Любое имущество (в том числе денежные средства на счетах в банках), на которое может быть обращено взыскание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Любое имущество, на которое может быть обращено взыскание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8666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Основание 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для взыскания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Истечение срока, установленного в требовании об уплате налога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Истечение срока, установленного в требовании об уплате налога, при этом недостаточность или отсутствие денежных средств на счетах налогоплательщика в банках или отсутствие информации о счетах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Истечение срока, установленного в требовании об уплате налога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2658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Порядок взыскания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Налоговый орган направляет в банк поручение на списание и перечисление в бюджет необходимых денежных средств со счетов налогоплательщика в банке.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Налоговый орган направляет судебному приставу-исполнителю постановление о взыскании для исполнения в соответствии с Федеральным законом «Об исполнительном производстве»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Налоговый орган обращается в суд с заявлением о взыскании налога за счет имущества налогоплательщика. Вступившее в силу решение суда исполняется судебным приставом-исполнителем.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1181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6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61239" y="4657101"/>
            <a:ext cx="3972232" cy="69809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29833" y="585727"/>
            <a:ext cx="10436506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002060"/>
                </a:solidFill>
              </a:rPr>
              <a:t>Очередность </a:t>
            </a:r>
            <a:r>
              <a:rPr lang="ru-RU" sz="2600" b="1" dirty="0">
                <a:solidFill>
                  <a:srgbClr val="002060"/>
                </a:solidFill>
              </a:rPr>
              <a:t>исполнения платежных </a:t>
            </a:r>
            <a:endParaRPr lang="ru-RU" sz="26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600" b="1" dirty="0" smtClean="0">
                <a:solidFill>
                  <a:srgbClr val="002060"/>
                </a:solidFill>
              </a:rPr>
              <a:t>документов </a:t>
            </a:r>
            <a:r>
              <a:rPr lang="ru-RU" sz="2600" b="1" dirty="0">
                <a:solidFill>
                  <a:srgbClr val="002060"/>
                </a:solidFill>
              </a:rPr>
              <a:t>банком (ст. 855 ГК РФ)</a:t>
            </a:r>
          </a:p>
          <a:p>
            <a:r>
              <a:rPr lang="ru-RU" sz="2600" b="1" dirty="0">
                <a:solidFill>
                  <a:srgbClr val="002060"/>
                </a:solidFill>
              </a:rPr>
              <a:t>Первая очередь </a:t>
            </a:r>
            <a:r>
              <a:rPr lang="ru-RU" sz="2600" dirty="0">
                <a:solidFill>
                  <a:srgbClr val="002060"/>
                </a:solidFill>
              </a:rPr>
              <a:t>– исполнительные документы о возмещении вреда жизни и здоровью, о взыскании алиментов; </a:t>
            </a:r>
          </a:p>
          <a:p>
            <a:r>
              <a:rPr lang="ru-RU" sz="2600" b="1" dirty="0">
                <a:solidFill>
                  <a:srgbClr val="002060"/>
                </a:solidFill>
              </a:rPr>
              <a:t>Вторая очередь </a:t>
            </a:r>
            <a:r>
              <a:rPr lang="ru-RU" sz="2600" dirty="0">
                <a:solidFill>
                  <a:srgbClr val="002060"/>
                </a:solidFill>
              </a:rPr>
              <a:t>– исполнительные документы по выплате заработной платы; </a:t>
            </a:r>
          </a:p>
          <a:p>
            <a:r>
              <a:rPr lang="ru-RU" sz="2600" b="1" dirty="0">
                <a:solidFill>
                  <a:srgbClr val="002060"/>
                </a:solidFill>
              </a:rPr>
              <a:t>Третья очередь </a:t>
            </a:r>
            <a:r>
              <a:rPr lang="ru-RU" sz="2600" dirty="0">
                <a:solidFill>
                  <a:srgbClr val="002060"/>
                </a:solidFill>
              </a:rPr>
              <a:t>– инкассовые поручения налогового органа и пенсионного фонда и платежные документы по выплате заработной платы; </a:t>
            </a:r>
          </a:p>
          <a:p>
            <a:r>
              <a:rPr lang="ru-RU" sz="2600" b="1" dirty="0">
                <a:solidFill>
                  <a:srgbClr val="002060"/>
                </a:solidFill>
              </a:rPr>
              <a:t>Четвертая очередь </a:t>
            </a:r>
            <a:r>
              <a:rPr lang="ru-RU" sz="2600" dirty="0">
                <a:solidFill>
                  <a:srgbClr val="002060"/>
                </a:solidFill>
              </a:rPr>
              <a:t>– иные исполнительные документы; </a:t>
            </a:r>
          </a:p>
          <a:p>
            <a:r>
              <a:rPr lang="ru-RU" sz="2600" b="1" dirty="0">
                <a:solidFill>
                  <a:srgbClr val="002060"/>
                </a:solidFill>
              </a:rPr>
              <a:t>Пятая очередь </a:t>
            </a:r>
            <a:r>
              <a:rPr lang="ru-RU" sz="2600" dirty="0">
                <a:solidFill>
                  <a:srgbClr val="002060"/>
                </a:solidFill>
              </a:rPr>
              <a:t>– иные платежные документы. </a:t>
            </a:r>
          </a:p>
          <a:p>
            <a:r>
              <a:rPr lang="ru-RU" sz="2600" dirty="0" smtClean="0">
                <a:solidFill>
                  <a:srgbClr val="002060"/>
                </a:solidFill>
              </a:rPr>
              <a:t>   Если </a:t>
            </a:r>
            <a:r>
              <a:rPr lang="ru-RU" sz="2600" dirty="0">
                <a:solidFill>
                  <a:srgbClr val="002060"/>
                </a:solidFill>
              </a:rPr>
              <a:t>требования относятся к одной очереди, то они исполняются в порядке календарной очередности поступления документов</a:t>
            </a:r>
            <a:r>
              <a:rPr lang="ru-RU" sz="2600" dirty="0" smtClean="0">
                <a:solidFill>
                  <a:srgbClr val="002060"/>
                </a:solidFill>
              </a:rPr>
              <a:t>.</a:t>
            </a:r>
            <a:endParaRPr lang="ru-RU" sz="2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5273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7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61239" y="4657101"/>
            <a:ext cx="3972232" cy="69809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6508598"/>
              </p:ext>
            </p:extLst>
          </p:nvPr>
        </p:nvGraphicFramePr>
        <p:xfrm>
          <a:off x="821802" y="395326"/>
          <a:ext cx="10301469" cy="6001196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1494455"/>
                <a:gridCol w="2566811"/>
                <a:gridCol w="3308334"/>
                <a:gridCol w="2931869"/>
              </a:tblGrid>
              <a:tr h="17679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Ст. 46 НК РФ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Ст. 47 НК РФ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Ст. 48 НК РФ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7329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Плательщик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Организация, индивидуальный предприниматель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Организация, индивидуальный предприниматель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Физическое лицо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3173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Вид имущества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Денежные средства на счетах в банках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Любое имущество (в том числе денежные средства на счетах в банках), на которое может быть обращено взыскание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Любое имущество, на которое может быть обращено взыскание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8666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Основание 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для взыскания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Истечение срока, установленного в требовании об уплате налога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Истечение срока, установленного в требовании об уплате налога, при этом недостаточность или отсутствие денежных средств на счетах налогоплательщика в банках или отсутствие информации о счетах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Истечение срока, установленного в требовании об уплате налога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2658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Порядок взыскания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Налоговый орган направляет в банк поручение на списание и перечисление в бюджет необходимых денежных средств со счетов налогоплательщика в банке.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Налоговый орган направляет судебному приставу-исполнителю постановление о взыскании для исполнения в соответствии с Федеральным законом «Об исполнительном производстве»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Налоговый орган обращается в суд с заявлением о взыскании налога за счет имущества налогоплательщика. Вступившее в силу решение суда исполняется судебным приставом-исполнителем.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537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8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61239" y="4657101"/>
            <a:ext cx="3972232" cy="69809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33379" y="553877"/>
            <a:ext cx="1023201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   </a:t>
            </a:r>
            <a:r>
              <a:rPr lang="ru-RU" sz="2000" b="1" dirty="0" smtClean="0">
                <a:solidFill>
                  <a:srgbClr val="336600"/>
                </a:solidFill>
              </a:rPr>
              <a:t>Взыскание </a:t>
            </a:r>
            <a:r>
              <a:rPr lang="ru-RU" sz="2000" b="1" dirty="0">
                <a:solidFill>
                  <a:srgbClr val="336600"/>
                </a:solidFill>
              </a:rPr>
              <a:t>за счет имущества организации или индивидуального предпринимателя производится </a:t>
            </a:r>
            <a:r>
              <a:rPr lang="ru-RU" sz="2000" b="1" dirty="0" smtClean="0">
                <a:solidFill>
                  <a:srgbClr val="336600"/>
                </a:solidFill>
              </a:rPr>
              <a:t>судебным приставом-исполнителем последовательно </a:t>
            </a:r>
            <a:r>
              <a:rPr lang="ru-RU" sz="2000" b="1" dirty="0">
                <a:solidFill>
                  <a:srgbClr val="336600"/>
                </a:solidFill>
              </a:rPr>
              <a:t>в отношении:</a:t>
            </a:r>
          </a:p>
          <a:p>
            <a:r>
              <a:rPr lang="ru-RU" sz="2000" dirty="0">
                <a:solidFill>
                  <a:srgbClr val="336600"/>
                </a:solidFill>
              </a:rPr>
              <a:t> </a:t>
            </a:r>
            <a:r>
              <a:rPr lang="ru-RU" sz="2000" dirty="0" smtClean="0">
                <a:solidFill>
                  <a:srgbClr val="336600"/>
                </a:solidFill>
              </a:rPr>
              <a:t>  1</a:t>
            </a:r>
            <a:r>
              <a:rPr lang="ru-RU" sz="2000" dirty="0">
                <a:solidFill>
                  <a:srgbClr val="336600"/>
                </a:solidFill>
              </a:rPr>
              <a:t>) наличных денежных средств, денежных средств и драгоценных металлов в банках, на которые не было обращено взыскание в соответствии со статьей 46 Кодекса;</a:t>
            </a:r>
          </a:p>
          <a:p>
            <a:r>
              <a:rPr lang="ru-RU" sz="2000" dirty="0" smtClean="0">
                <a:solidFill>
                  <a:srgbClr val="336600"/>
                </a:solidFill>
              </a:rPr>
              <a:t>   2</a:t>
            </a:r>
            <a:r>
              <a:rPr lang="ru-RU" sz="2000" dirty="0">
                <a:solidFill>
                  <a:srgbClr val="336600"/>
                </a:solidFill>
              </a:rPr>
              <a:t>) имущества, не участвующего непосредственно в производстве продукции (товаров), в частности ценных бумаг, валютных ценностей, непроизводственных помещений, легкового автотранспорта, предметов дизайна служебных помещений;</a:t>
            </a:r>
          </a:p>
          <a:p>
            <a:r>
              <a:rPr lang="ru-RU" sz="2000" dirty="0" smtClean="0">
                <a:solidFill>
                  <a:srgbClr val="336600"/>
                </a:solidFill>
              </a:rPr>
              <a:t>   3</a:t>
            </a:r>
            <a:r>
              <a:rPr lang="ru-RU" sz="2000" dirty="0">
                <a:solidFill>
                  <a:srgbClr val="336600"/>
                </a:solidFill>
              </a:rPr>
              <a:t>) готовой продукции (товаров), а также иных материальных ценностей, не участвующих и (или) не предназначенных для непосредственного участия в производстве;</a:t>
            </a:r>
          </a:p>
          <a:p>
            <a:r>
              <a:rPr lang="ru-RU" sz="2000" dirty="0" smtClean="0">
                <a:solidFill>
                  <a:srgbClr val="336600"/>
                </a:solidFill>
              </a:rPr>
              <a:t>   4</a:t>
            </a:r>
            <a:r>
              <a:rPr lang="ru-RU" sz="2000" dirty="0">
                <a:solidFill>
                  <a:srgbClr val="336600"/>
                </a:solidFill>
              </a:rPr>
              <a:t>) сырья и материалов, предназначенных для непосредственного участия в производстве, а также станков, оборудования, зданий, сооружений и других основных средств;</a:t>
            </a:r>
          </a:p>
          <a:p>
            <a:r>
              <a:rPr lang="ru-RU" sz="2000" dirty="0" smtClean="0">
                <a:solidFill>
                  <a:srgbClr val="336600"/>
                </a:solidFill>
              </a:rPr>
              <a:t>   5</a:t>
            </a:r>
            <a:r>
              <a:rPr lang="ru-RU" sz="2000" dirty="0">
                <a:solidFill>
                  <a:srgbClr val="336600"/>
                </a:solidFill>
              </a:rPr>
              <a:t>) имущества, переданного по договору во владение, в пользование или распоряжение другим лицам без перехода к ним права собственности на это имущество, если для обеспечения исполнения обязанности по уплате налога такие договоры расторгнуты или признаны недействительными в установленном порядке;</a:t>
            </a:r>
          </a:p>
          <a:p>
            <a:r>
              <a:rPr lang="ru-RU" sz="2000" dirty="0" smtClean="0">
                <a:solidFill>
                  <a:srgbClr val="336600"/>
                </a:solidFill>
              </a:rPr>
              <a:t>   6</a:t>
            </a:r>
            <a:r>
              <a:rPr lang="ru-RU" sz="2000" dirty="0">
                <a:solidFill>
                  <a:srgbClr val="336600"/>
                </a:solidFill>
              </a:rPr>
              <a:t>) другого имущества, за исключением предназначенного для повседневного личного пользования индивидуальным предпринимателем или членами его семьи, определяемого в соответствии с законодательством Российской Федерации.</a:t>
            </a:r>
          </a:p>
        </p:txBody>
      </p:sp>
    </p:spTree>
    <p:extLst>
      <p:ext uri="{BB962C8B-B14F-4D97-AF65-F5344CB8AC3E}">
        <p14:creationId xmlns:p14="http://schemas.microsoft.com/office/powerpoint/2010/main" val="8322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9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61239" y="4657101"/>
            <a:ext cx="3972232" cy="69809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277093"/>
              </p:ext>
            </p:extLst>
          </p:nvPr>
        </p:nvGraphicFramePr>
        <p:xfrm>
          <a:off x="906169" y="482974"/>
          <a:ext cx="10027302" cy="5396553"/>
        </p:xfrm>
        <a:graphic>
          <a:graphicData uri="http://schemas.openxmlformats.org/drawingml/2006/table">
            <a:tbl>
              <a:tblPr firstRow="1" firstCol="1" bandRow="1">
                <a:tableStyleId>{08FB837D-C827-4EFA-A057-4D05807E0F7C}</a:tableStyleId>
              </a:tblPr>
              <a:tblGrid>
                <a:gridCol w="3358535"/>
                <a:gridCol w="3358535"/>
                <a:gridCol w="3310232"/>
              </a:tblGrid>
              <a:tr h="615939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2800" dirty="0">
                          <a:effectLst/>
                        </a:rPr>
                        <a:t>Способы обеспечения исполнения </a:t>
                      </a:r>
                      <a:endParaRPr lang="ru-RU" sz="2800" dirty="0" smtClean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2800" dirty="0" smtClean="0">
                          <a:effectLst/>
                        </a:rPr>
                        <a:t>обязанности </a:t>
                      </a:r>
                      <a:r>
                        <a:rPr lang="ru-RU" sz="2800" dirty="0">
                          <a:effectLst/>
                        </a:rPr>
                        <a:t>по уплате налога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011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2800" b="0">
                          <a:effectLst/>
                        </a:rPr>
                        <a:t>Организации</a:t>
                      </a:r>
                      <a:endParaRPr lang="ru-RU" sz="2400" b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2800" b="0">
                          <a:effectLst/>
                        </a:rPr>
                        <a:t>Индивидуальные предприниматели</a:t>
                      </a:r>
                      <a:endParaRPr lang="ru-RU" sz="2400" b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2800" b="0">
                          <a:effectLst/>
                        </a:rPr>
                        <a:t>Физические лица</a:t>
                      </a:r>
                      <a:endParaRPr lang="ru-RU" sz="2400" b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47373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Courier New"/>
                        <a:buChar char="o"/>
                        <a:tabLst>
                          <a:tab pos="43180" algn="l"/>
                        </a:tabLst>
                      </a:pPr>
                      <a:r>
                        <a:rPr lang="ru-RU" sz="2800" b="0" dirty="0">
                          <a:effectLst/>
                        </a:rPr>
                        <a:t>Арест на имущество</a:t>
                      </a:r>
                      <a:endParaRPr lang="ru-RU" sz="2400" b="0" dirty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Courier New"/>
                        <a:buChar char="o"/>
                        <a:tabLst>
                          <a:tab pos="43180" algn="l"/>
                        </a:tabLst>
                      </a:pPr>
                      <a:r>
                        <a:rPr lang="ru-RU" sz="2800" b="0" dirty="0">
                          <a:effectLst/>
                        </a:rPr>
                        <a:t>Приостановление операций </a:t>
                      </a:r>
                      <a:r>
                        <a:rPr lang="ru-RU" sz="2800" b="0" dirty="0" smtClean="0">
                          <a:effectLst/>
                        </a:rPr>
                        <a:t>по </a:t>
                      </a:r>
                      <a:r>
                        <a:rPr lang="ru-RU" sz="2800" b="0" dirty="0">
                          <a:effectLst/>
                        </a:rPr>
                        <a:t>счетам в банке</a:t>
                      </a:r>
                      <a:endParaRPr lang="ru-RU" sz="2400" b="0" dirty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Courier New"/>
                        <a:buChar char="o"/>
                        <a:tabLst>
                          <a:tab pos="43180" algn="l"/>
                        </a:tabLst>
                      </a:pPr>
                      <a:r>
                        <a:rPr lang="ru-RU" sz="2800" b="0" dirty="0">
                          <a:effectLst/>
                        </a:rPr>
                        <a:t>Пени</a:t>
                      </a:r>
                      <a:endParaRPr lang="ru-RU" sz="2400" b="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Courier New"/>
                        <a:buChar char="o"/>
                        <a:tabLst>
                          <a:tab pos="43180" algn="l"/>
                        </a:tabLst>
                      </a:pPr>
                      <a:r>
                        <a:rPr lang="ru-RU" sz="2800" b="0" dirty="0">
                          <a:effectLst/>
                        </a:rPr>
                        <a:t>Приостановление операций по счетам в банке</a:t>
                      </a:r>
                      <a:endParaRPr lang="ru-RU" sz="2400" b="0" dirty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Courier New"/>
                        <a:buChar char="o"/>
                        <a:tabLst>
                          <a:tab pos="43180" algn="l"/>
                        </a:tabLst>
                      </a:pPr>
                      <a:r>
                        <a:rPr lang="ru-RU" sz="2800" b="0" dirty="0">
                          <a:effectLst/>
                        </a:rPr>
                        <a:t>Пени</a:t>
                      </a:r>
                      <a:endParaRPr lang="ru-RU" sz="2400" b="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Courier New"/>
                        <a:buChar char="o"/>
                        <a:tabLst>
                          <a:tab pos="43180" algn="l"/>
                        </a:tabLst>
                      </a:pPr>
                      <a:r>
                        <a:rPr lang="ru-RU" sz="2800" b="0" dirty="0">
                          <a:effectLst/>
                        </a:rPr>
                        <a:t>Пени</a:t>
                      </a:r>
                      <a:endParaRPr lang="ru-RU" sz="2400" b="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15939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450215" algn="l"/>
                        </a:tabLst>
                      </a:pPr>
                      <a:r>
                        <a:rPr lang="ru-RU" sz="2800" b="0" dirty="0">
                          <a:effectLst/>
                        </a:rPr>
                        <a:t>а также залог имущества, поручительство, банковская гарантия.</a:t>
                      </a:r>
                      <a:endParaRPr lang="ru-RU" sz="2400" b="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835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70871</TotalTime>
  <Words>1482</Words>
  <Application>Microsoft Office PowerPoint</Application>
  <PresentationFormat>Произвольный</PresentationFormat>
  <Paragraphs>167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Present_FNS2012_A4</vt:lpstr>
      <vt:lpstr>Актуальные вопросы урегулирования  и взыскания задолженности  по налогам и сборам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Каткова Валерия Сергеевна</dc:creator>
  <cp:lastModifiedBy>Admin</cp:lastModifiedBy>
  <cp:revision>819</cp:revision>
  <cp:lastPrinted>2018-12-18T08:26:19Z</cp:lastPrinted>
  <dcterms:created xsi:type="dcterms:W3CDTF">2016-01-15T07:30:29Z</dcterms:created>
  <dcterms:modified xsi:type="dcterms:W3CDTF">2021-02-01T05:45:25Z</dcterms:modified>
</cp:coreProperties>
</file>